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4" r:id="rId5"/>
    <p:sldId id="265" r:id="rId6"/>
    <p:sldId id="266" r:id="rId7"/>
    <p:sldId id="267" r:id="rId8"/>
    <p:sldId id="268" r:id="rId9"/>
    <p:sldId id="277" r:id="rId10"/>
    <p:sldId id="336" r:id="rId11"/>
    <p:sldId id="278" r:id="rId12"/>
    <p:sldId id="279" r:id="rId13"/>
    <p:sldId id="269" r:id="rId14"/>
    <p:sldId id="280" r:id="rId15"/>
    <p:sldId id="281" r:id="rId16"/>
    <p:sldId id="282" r:id="rId17"/>
    <p:sldId id="270" r:id="rId18"/>
    <p:sldId id="271" r:id="rId19"/>
    <p:sldId id="272" r:id="rId20"/>
    <p:sldId id="273" r:id="rId21"/>
    <p:sldId id="262" r:id="rId22"/>
    <p:sldId id="284" r:id="rId23"/>
    <p:sldId id="283" r:id="rId24"/>
    <p:sldId id="259" r:id="rId25"/>
    <p:sldId id="286" r:id="rId26"/>
    <p:sldId id="258" r:id="rId27"/>
    <p:sldId id="274" r:id="rId28"/>
    <p:sldId id="275" r:id="rId29"/>
    <p:sldId id="299" r:id="rId30"/>
    <p:sldId id="337" r:id="rId31"/>
    <p:sldId id="276" r:id="rId32"/>
    <p:sldId id="300" r:id="rId33"/>
    <p:sldId id="287" r:id="rId34"/>
    <p:sldId id="288" r:id="rId35"/>
    <p:sldId id="302" r:id="rId36"/>
    <p:sldId id="301" r:id="rId37"/>
    <p:sldId id="303" r:id="rId38"/>
    <p:sldId id="289" r:id="rId39"/>
    <p:sldId id="290" r:id="rId40"/>
    <p:sldId id="304" r:id="rId41"/>
    <p:sldId id="307" r:id="rId42"/>
    <p:sldId id="306" r:id="rId43"/>
    <p:sldId id="308" r:id="rId44"/>
    <p:sldId id="305" r:id="rId45"/>
    <p:sldId id="311" r:id="rId46"/>
    <p:sldId id="309" r:id="rId47"/>
    <p:sldId id="310" r:id="rId48"/>
    <p:sldId id="291" r:id="rId49"/>
    <p:sldId id="292" r:id="rId50"/>
    <p:sldId id="312" r:id="rId51"/>
    <p:sldId id="293" r:id="rId52"/>
    <p:sldId id="294" r:id="rId53"/>
    <p:sldId id="313" r:id="rId54"/>
    <p:sldId id="295" r:id="rId55"/>
    <p:sldId id="296" r:id="rId56"/>
    <p:sldId id="314" r:id="rId57"/>
    <p:sldId id="315" r:id="rId58"/>
    <p:sldId id="317" r:id="rId59"/>
    <p:sldId id="316" r:id="rId60"/>
    <p:sldId id="319" r:id="rId61"/>
    <p:sldId id="318" r:id="rId62"/>
    <p:sldId id="320" r:id="rId63"/>
    <p:sldId id="321" r:id="rId64"/>
    <p:sldId id="297" r:id="rId65"/>
    <p:sldId id="322" r:id="rId66"/>
    <p:sldId id="331" r:id="rId67"/>
    <p:sldId id="332" r:id="rId68"/>
    <p:sldId id="333" r:id="rId69"/>
    <p:sldId id="330" r:id="rId70"/>
    <p:sldId id="323" r:id="rId71"/>
    <p:sldId id="298" r:id="rId72"/>
    <p:sldId id="338" r:id="rId73"/>
    <p:sldId id="324" r:id="rId74"/>
    <p:sldId id="325" r:id="rId75"/>
    <p:sldId id="326" r:id="rId76"/>
    <p:sldId id="327" r:id="rId77"/>
    <p:sldId id="335" r:id="rId78"/>
    <p:sldId id="334" r:id="rId79"/>
    <p:sldId id="328" r:id="rId8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98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16" name="Segnaposto numero diapositiva 15"/>
          <p:cNvSpPr>
            <a:spLocks noGrp="1"/>
          </p:cNvSpPr>
          <p:nvPr>
            <p:ph type="sldNum" sz="quarter" idx="11"/>
          </p:nvPr>
        </p:nvSpPr>
        <p:spPr/>
        <p:txBody>
          <a:bodyPr/>
          <a:lstStyle/>
          <a:p>
            <a:fld id="{D0CA54EB-3D42-4D6D-825F-E082A8D9813D}" type="slidenum">
              <a:rPr lang="en-US" smtClean="0"/>
              <a:pPr/>
              <a:t>‹N›</a:t>
            </a:fld>
            <a:endParaRPr lang="en-US"/>
          </a:p>
        </p:txBody>
      </p:sp>
      <p:sp>
        <p:nvSpPr>
          <p:cNvPr id="17" name="Segnaposto piè di pagina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0CA54EB-3D42-4D6D-825F-E082A8D9813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0CA54EB-3D42-4D6D-825F-E082A8D9813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1EEF49DB-5C0E-4411-8949-E9692101E1D7}" type="datetimeFigureOut">
              <a:rPr lang="en-US" smtClean="0"/>
              <a:pPr/>
              <a:t>11/17/2014</a:t>
            </a:fld>
            <a:endParaRPr lang="en-US"/>
          </a:p>
        </p:txBody>
      </p:sp>
      <p:sp>
        <p:nvSpPr>
          <p:cNvPr id="15" name="Segnaposto numero diapositiva 14"/>
          <p:cNvSpPr>
            <a:spLocks noGrp="1"/>
          </p:cNvSpPr>
          <p:nvPr>
            <p:ph type="sldNum" sz="quarter" idx="15"/>
          </p:nvPr>
        </p:nvSpPr>
        <p:spPr/>
        <p:txBody>
          <a:bodyPr/>
          <a:lstStyle>
            <a:lvl1pPr algn="ctr">
              <a:defRPr/>
            </a:lvl1pPr>
          </a:lstStyle>
          <a:p>
            <a:fld id="{D0CA54EB-3D42-4D6D-825F-E082A8D9813D}" type="slidenum">
              <a:rPr lang="en-US" smtClean="0"/>
              <a:pPr/>
              <a:t>‹N›</a:t>
            </a:fld>
            <a:endParaRPr lang="en-US"/>
          </a:p>
        </p:txBody>
      </p:sp>
      <p:sp>
        <p:nvSpPr>
          <p:cNvPr id="16" name="Segnaposto piè di pagina 15"/>
          <p:cNvSpPr>
            <a:spLocks noGrp="1"/>
          </p:cNvSpPr>
          <p:nvPr>
            <p:ph type="ftr" sz="quarter" idx="16"/>
          </p:nvPr>
        </p:nvSpPr>
        <p:spPr/>
        <p:txBody>
          <a:bodyPr/>
          <a:lstStyle/>
          <a:p>
            <a:endParaRPr lang="en-US"/>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0CA54EB-3D42-4D6D-825F-E082A8D9813D}" type="slidenum">
              <a:rPr lang="en-US" smtClean="0"/>
              <a:pPr/>
              <a:t>‹N›</a:t>
            </a:fld>
            <a:endParaRPr lang="en-US"/>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0CA54EB-3D42-4D6D-825F-E082A8D9813D}" type="slidenum">
              <a:rPr lang="en-US" smtClean="0"/>
              <a:pPr/>
              <a:t>‹N›</a:t>
            </a:fld>
            <a:endParaRPr 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D0CA54EB-3D42-4D6D-825F-E082A8D9813D}" type="slidenum">
              <a:rPr lang="en-US" smtClean="0"/>
              <a:pPr/>
              <a:t>‹N›</a:t>
            </a:fld>
            <a:endParaRPr lang="en-US"/>
          </a:p>
        </p:txBody>
      </p:sp>
      <p:sp>
        <p:nvSpPr>
          <p:cNvPr id="8" name="Segnaposto piè di pagina 7"/>
          <p:cNvSpPr>
            <a:spLocks noGrp="1"/>
          </p:cNvSpPr>
          <p:nvPr>
            <p:ph type="ftr" sz="quarter" idx="11"/>
          </p:nvPr>
        </p:nvSpPr>
        <p:spPr/>
        <p:txBody>
          <a:bodyPr/>
          <a:lstStyle/>
          <a:p>
            <a:endParaRPr lang="en-US"/>
          </a:p>
        </p:txBody>
      </p:sp>
      <p:sp>
        <p:nvSpPr>
          <p:cNvPr id="7" name="Segnaposto data 6"/>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0CA54EB-3D42-4D6D-825F-E082A8D9813D}" type="slidenum">
              <a:rPr lang="en-US" smtClean="0"/>
              <a:pPr/>
              <a:t>‹N›</a:t>
            </a:fld>
            <a:endParaRPr 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0CA54EB-3D42-4D6D-825F-E082A8D9813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1EEF49DB-5C0E-4411-8949-E9692101E1D7}" type="datetimeFigureOut">
              <a:rPr lang="en-US" smtClean="0"/>
              <a:pPr/>
              <a:t>11/17/2014</a:t>
            </a:fld>
            <a:endParaRPr lang="en-US"/>
          </a:p>
        </p:txBody>
      </p:sp>
      <p:sp>
        <p:nvSpPr>
          <p:cNvPr id="9" name="Segnaposto numero diapositiva 8"/>
          <p:cNvSpPr>
            <a:spLocks noGrp="1"/>
          </p:cNvSpPr>
          <p:nvPr>
            <p:ph type="sldNum" sz="quarter" idx="15"/>
          </p:nvPr>
        </p:nvSpPr>
        <p:spPr/>
        <p:txBody>
          <a:bodyPr/>
          <a:lstStyle/>
          <a:p>
            <a:fld id="{D0CA54EB-3D42-4D6D-825F-E082A8D9813D}" type="slidenum">
              <a:rPr lang="en-US" smtClean="0"/>
              <a:pPr/>
              <a:t>‹N›</a:t>
            </a:fld>
            <a:endParaRPr lang="en-US"/>
          </a:p>
        </p:txBody>
      </p:sp>
      <p:sp>
        <p:nvSpPr>
          <p:cNvPr id="10" name="Segnaposto piè di pagina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1EEF49DB-5C0E-4411-8949-E9692101E1D7}" type="datetimeFigureOut">
              <a:rPr lang="en-US" smtClean="0"/>
              <a:pPr/>
              <a:t>11/17/2014</a:t>
            </a:fld>
            <a:endParaRPr lang="en-US"/>
          </a:p>
        </p:txBody>
      </p:sp>
      <p:sp>
        <p:nvSpPr>
          <p:cNvPr id="9" name="Segnaposto numero diapositiva 8"/>
          <p:cNvSpPr>
            <a:spLocks noGrp="1"/>
          </p:cNvSpPr>
          <p:nvPr>
            <p:ph type="sldNum" sz="quarter" idx="11"/>
          </p:nvPr>
        </p:nvSpPr>
        <p:spPr/>
        <p:txBody>
          <a:bodyPr/>
          <a:lstStyle/>
          <a:p>
            <a:fld id="{D0CA54EB-3D42-4D6D-825F-E082A8D9813D}" type="slidenum">
              <a:rPr lang="en-US" smtClean="0"/>
              <a:pPr/>
              <a:t>‹N›</a:t>
            </a:fld>
            <a:endParaRPr lang="en-US"/>
          </a:p>
        </p:txBody>
      </p:sp>
      <p:sp>
        <p:nvSpPr>
          <p:cNvPr id="10" name="Segnaposto piè di pagina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EEF49DB-5C0E-4411-8949-E9692101E1D7}" type="datetimeFigureOut">
              <a:rPr lang="en-US" smtClean="0"/>
              <a:pPr/>
              <a:t>11/17/2014</a:t>
            </a:fld>
            <a:endParaRPr lang="en-US"/>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0CA54EB-3D42-4D6D-825F-E082A8D9813D}" type="slidenum">
              <a:rPr lang="en-US" smtClean="0"/>
              <a:pPr/>
              <a:t>‹N›</a:t>
            </a:fld>
            <a:endParaRPr lang="en-US"/>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
        <p:nvSpPr>
          <p:cNvPr id="7" name="CasellaDiTesto 6"/>
          <p:cNvSpPr txBox="1"/>
          <p:nvPr userDrawn="1"/>
        </p:nvSpPr>
        <p:spPr>
          <a:xfrm>
            <a:off x="107504" y="6517352"/>
            <a:ext cx="1393330" cy="230832"/>
          </a:xfrm>
          <a:prstGeom prst="rect">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it-IT" sz="900" i="1" dirty="0">
                <a:effectLst>
                  <a:outerShdw blurRad="38100" dist="38100" dir="2700000" algn="tl">
                    <a:srgbClr val="000000">
                      <a:alpha val="43137"/>
                    </a:srgbClr>
                  </a:outerShdw>
                </a:effectLst>
              </a:rPr>
              <a:t>Dott. Giancarlo </a:t>
            </a:r>
            <a:r>
              <a:rPr lang="it-IT" sz="900" i="1" dirty="0" smtClean="0">
                <a:effectLst>
                  <a:outerShdw blurRad="38100" dist="38100" dir="2700000" algn="tl">
                    <a:srgbClr val="000000">
                      <a:alpha val="43137"/>
                    </a:srgbClr>
                  </a:outerShdw>
                </a:effectLst>
              </a:rPr>
              <a:t>Negrello</a:t>
            </a:r>
            <a:endParaRPr lang="en-US" sz="900" i="1" dirty="0">
              <a:effectLst>
                <a:outerShdw blurRad="38100" dist="38100" dir="2700000" algn="tl">
                  <a:srgbClr val="000000">
                    <a:alpha val="43137"/>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1"/>
            <a:ext cx="9144000" cy="6859361"/>
          </a:xfrm>
          <a:prstGeom prst="rect">
            <a:avLst/>
          </a:prstGeom>
          <a:noFill/>
          <a:ln w="9525">
            <a:noFill/>
            <a:miter lim="800000"/>
            <a:headEnd/>
            <a:tailEnd/>
          </a:ln>
          <a:effectLst/>
        </p:spPr>
      </p:pic>
      <p:sp>
        <p:nvSpPr>
          <p:cNvPr id="5" name="CasellaDiTesto 4"/>
          <p:cNvSpPr txBox="1"/>
          <p:nvPr/>
        </p:nvSpPr>
        <p:spPr>
          <a:xfrm>
            <a:off x="214282" y="428604"/>
            <a:ext cx="8715436" cy="2862322"/>
          </a:xfrm>
          <a:prstGeom prst="rect">
            <a:avLst/>
          </a:prstGeom>
          <a:noFill/>
        </p:spPr>
        <p:txBody>
          <a:bodyPr wrap="square" rtlCol="0">
            <a:spAutoFit/>
          </a:bodyPr>
          <a:lstStyle/>
          <a:p>
            <a:pPr algn="ctr"/>
            <a:r>
              <a:rPr lang="it-IT"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“Campagna prevenzione autofficine e carrozzerie”</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CasellaDiTesto 5"/>
          <p:cNvSpPr txBox="1"/>
          <p:nvPr/>
        </p:nvSpPr>
        <p:spPr>
          <a:xfrm>
            <a:off x="4929190" y="6286520"/>
            <a:ext cx="4057521" cy="369332"/>
          </a:xfrm>
          <a:prstGeom prst="rect">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i="1" dirty="0" smtClean="0">
                <a:effectLst>
                  <a:outerShdw blurRad="38100" dist="38100" dir="2700000" algn="tl">
                    <a:srgbClr val="000000">
                      <a:alpha val="43137"/>
                    </a:srgbClr>
                  </a:outerShdw>
                </a:effectLst>
              </a:rPr>
              <a:t>Dott. Giancarlo Negrello – 13/07/2013</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r="13114"/>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186766" cy="4572000"/>
          </a:xfrm>
        </p:spPr>
        <p:txBody>
          <a:bodyPr>
            <a:normAutofit/>
          </a:bodyPr>
          <a:lstStyle/>
          <a:p>
            <a:r>
              <a:rPr lang="it-IT" b="1" dirty="0" smtClean="0"/>
              <a:t>Esplosione - incendio </a:t>
            </a:r>
          </a:p>
          <a:p>
            <a:r>
              <a:rPr lang="it-IT" dirty="0" smtClean="0"/>
              <a:t>Per ridurre il rischio di incendio-esplosione è necessario:</a:t>
            </a:r>
          </a:p>
          <a:p>
            <a:pPr lvl="1"/>
            <a:r>
              <a:rPr lang="it-IT" dirty="0" smtClean="0"/>
              <a:t>Formare gli addetti all’antincendio e gestione delle emergenze;</a:t>
            </a:r>
          </a:p>
          <a:p>
            <a:pPr lvl="1"/>
            <a:r>
              <a:rPr lang="it-IT" dirty="0" smtClean="0"/>
              <a:t>ridurre al minimo possibile le giacenze di prodotti infiammabili ed esplosivi;</a:t>
            </a:r>
          </a:p>
          <a:p>
            <a:pPr lvl="1"/>
            <a:r>
              <a:rPr lang="it-IT" dirty="0" smtClean="0"/>
              <a:t>conservarli in luoghi separati, opportunamente aerati dall'esterno; </a:t>
            </a:r>
          </a:p>
          <a:p>
            <a:pPr lvl="1"/>
            <a:r>
              <a:rPr lang="it-IT" dirty="0" smtClean="0"/>
              <a:t>vietare di usare fiamme libere o apparecchi elettrici non adeguati in zone con pericolo di incendio-esplosione;</a:t>
            </a:r>
            <a:endParaRPr lang="en-US" dirty="0"/>
          </a:p>
        </p:txBody>
      </p:sp>
      <p:sp>
        <p:nvSpPr>
          <p:cNvPr id="2" name="Titolo 1"/>
          <p:cNvSpPr>
            <a:spLocks noGrp="1"/>
          </p:cNvSpPr>
          <p:nvPr>
            <p:ph type="title"/>
          </p:nvPr>
        </p:nvSpPr>
        <p:spPr/>
        <p:txBody>
          <a:bodyPr>
            <a:normAutofit fontScale="90000"/>
          </a:bodyPr>
          <a:lstStyle/>
          <a:p>
            <a:r>
              <a:rPr lang="it-IT" dirty="0" smtClean="0"/>
              <a:t>2 - ACCETTAZIONE DEGLI AUTOVEICOLI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186766" cy="4572000"/>
          </a:xfrm>
        </p:spPr>
        <p:txBody>
          <a:bodyPr>
            <a:normAutofit fontScale="92500"/>
          </a:bodyPr>
          <a:lstStyle/>
          <a:p>
            <a:r>
              <a:rPr lang="it-IT" b="1" dirty="0" smtClean="0">
                <a:solidFill>
                  <a:schemeClr val="tx2">
                    <a:lumMod val="75000"/>
                  </a:schemeClr>
                </a:solidFill>
                <a:effectLst>
                  <a:outerShdw blurRad="38100" dist="38100" dir="2700000" algn="tl">
                    <a:srgbClr val="000000">
                      <a:alpha val="43137"/>
                    </a:srgbClr>
                  </a:outerShdw>
                </a:effectLst>
              </a:rPr>
              <a:t>Esplosione - incendio </a:t>
            </a:r>
          </a:p>
          <a:p>
            <a:r>
              <a:rPr lang="it-IT" dirty="0" smtClean="0"/>
              <a:t>Per ridurre il rischio di incendio-esplosione è necessario:</a:t>
            </a:r>
          </a:p>
          <a:p>
            <a:pPr lvl="1"/>
            <a:r>
              <a:rPr lang="it-IT" dirty="0" smtClean="0"/>
              <a:t>adeguare l'impianto elettrico alla classificazione dei luoghi dove è installato, effettuata secondo le norme CEI;</a:t>
            </a:r>
          </a:p>
          <a:p>
            <a:pPr lvl="1"/>
            <a:r>
              <a:rPr lang="it-IT" dirty="0" smtClean="0"/>
              <a:t>attivare la pratica di prevenzione incendi presso il comando Provinciale dei Vigili del Fuoco </a:t>
            </a:r>
            <a:r>
              <a:rPr lang="it-IT" dirty="0" err="1" smtClean="0"/>
              <a:t>……</a:t>
            </a:r>
            <a:r>
              <a:rPr lang="it-IT" dirty="0" smtClean="0"/>
              <a:t>";</a:t>
            </a:r>
          </a:p>
          <a:p>
            <a:pPr lvl="1"/>
            <a:r>
              <a:rPr lang="it-IT" dirty="0" smtClean="0"/>
              <a:t>valutare  il rischio di incendio e, se sono presenti più di 10 addetti, redigere il Piano di emergenza antincendio ai sensi del D.M. 10.03.98;</a:t>
            </a:r>
          </a:p>
          <a:p>
            <a:pPr lvl="1"/>
            <a:r>
              <a:rPr lang="it-IT" dirty="0" smtClean="0"/>
              <a:t>informare e formare i lavoratori  riguardo ai pericoli e alla gestione delle emergenze.</a:t>
            </a:r>
          </a:p>
          <a:p>
            <a:endParaRPr lang="en-US" dirty="0"/>
          </a:p>
        </p:txBody>
      </p:sp>
      <p:sp>
        <p:nvSpPr>
          <p:cNvPr id="2" name="Titolo 1"/>
          <p:cNvSpPr>
            <a:spLocks noGrp="1"/>
          </p:cNvSpPr>
          <p:nvPr>
            <p:ph type="title"/>
          </p:nvPr>
        </p:nvSpPr>
        <p:spPr/>
        <p:txBody>
          <a:bodyPr>
            <a:normAutofit fontScale="90000"/>
          </a:bodyPr>
          <a:lstStyle/>
          <a:p>
            <a:r>
              <a:rPr lang="it-IT" dirty="0" smtClean="0"/>
              <a:t>2 - ACCETTAZIONE DEGLI AUTOVEICOLI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471990" cy="4572000"/>
          </a:xfrm>
        </p:spPr>
        <p:txBody>
          <a:bodyPr>
            <a:normAutofit/>
          </a:bodyPr>
          <a:lstStyle/>
          <a:p>
            <a:r>
              <a:rPr lang="it-IT" dirty="0" smtClean="0"/>
              <a:t>Per evitare l'esposizione ai gas di combustione degli autoveicoli è necessaria la </a:t>
            </a:r>
            <a:r>
              <a:rPr lang="it-IT" i="1" dirty="0" smtClean="0">
                <a:solidFill>
                  <a:srgbClr val="FFFF00"/>
                </a:solidFill>
                <a:effectLst>
                  <a:outerShdw blurRad="38100" dist="38100" dir="2700000" algn="tl">
                    <a:srgbClr val="000000">
                      <a:alpha val="43137"/>
                    </a:srgbClr>
                  </a:outerShdw>
                </a:effectLst>
              </a:rPr>
              <a:t>captazione dei gas di scarico tramite tubo flessibile aspirante</a:t>
            </a:r>
            <a:r>
              <a:rPr lang="it-IT" dirty="0" smtClean="0"/>
              <a:t>. </a:t>
            </a:r>
          </a:p>
          <a:p>
            <a:r>
              <a:rPr lang="it-IT" dirty="0" smtClean="0"/>
              <a:t>Indossare guanti e, se necessario, maschere per la protezione delle vie respiratorie del tipo A (fascia marrone). </a:t>
            </a:r>
            <a:endParaRPr lang="en-US" dirty="0"/>
          </a:p>
        </p:txBody>
      </p:sp>
      <p:sp>
        <p:nvSpPr>
          <p:cNvPr id="2" name="Titolo 1"/>
          <p:cNvSpPr>
            <a:spLocks noGrp="1"/>
          </p:cNvSpPr>
          <p:nvPr>
            <p:ph type="title"/>
          </p:nvPr>
        </p:nvSpPr>
        <p:spPr/>
        <p:txBody>
          <a:bodyPr>
            <a:normAutofit fontScale="90000"/>
          </a:bodyPr>
          <a:lstStyle/>
          <a:p>
            <a:r>
              <a:rPr lang="it-IT" dirty="0" smtClean="0"/>
              <a:t>3 - ISPEZIONE E DIAGNOSI DEL VEICOLO</a:t>
            </a:r>
            <a:endParaRPr lang="en-US" dirty="0"/>
          </a:p>
        </p:txBody>
      </p:sp>
      <p:pic>
        <p:nvPicPr>
          <p:cNvPr id="24578" name="Picture 2"/>
          <p:cNvPicPr>
            <a:picLocks noChangeAspect="1" noChangeArrowheads="1"/>
          </p:cNvPicPr>
          <p:nvPr/>
        </p:nvPicPr>
        <p:blipFill>
          <a:blip r:embed="rId2"/>
          <a:srcRect/>
          <a:stretch>
            <a:fillRect/>
          </a:stretch>
        </p:blipFill>
        <p:spPr bwMode="auto">
          <a:xfrm>
            <a:off x="4825904" y="2857496"/>
            <a:ext cx="4389566" cy="4071966"/>
          </a:xfrm>
          <a:prstGeom prst="rect">
            <a:avLst/>
          </a:prstGeom>
          <a:noFill/>
          <a:ln w="9525">
            <a:noFill/>
            <a:miter lim="800000"/>
            <a:headEnd/>
            <a:tailEnd/>
          </a:ln>
          <a:effectLst>
            <a:softEdge rad="635000"/>
          </a:effectLst>
        </p:spPr>
      </p:pic>
      <p:pic>
        <p:nvPicPr>
          <p:cNvPr id="24579" name="Picture 3"/>
          <p:cNvPicPr>
            <a:picLocks noChangeAspect="1" noChangeArrowheads="1"/>
          </p:cNvPicPr>
          <p:nvPr/>
        </p:nvPicPr>
        <p:blipFill>
          <a:blip r:embed="rId3"/>
          <a:srcRect/>
          <a:stretch>
            <a:fillRect/>
          </a:stretch>
        </p:blipFill>
        <p:spPr bwMode="auto">
          <a:xfrm>
            <a:off x="5715008" y="1357071"/>
            <a:ext cx="2714644" cy="221480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1524000"/>
            <a:ext cx="8329642" cy="4572000"/>
          </a:xfrm>
        </p:spPr>
        <p:txBody>
          <a:bodyPr>
            <a:normAutofit/>
          </a:bodyPr>
          <a:lstStyle/>
          <a:p>
            <a:r>
              <a:rPr lang="it-IT" i="1" dirty="0" smtClean="0">
                <a:solidFill>
                  <a:schemeClr val="accent6">
                    <a:lumMod val="40000"/>
                    <a:lumOff val="60000"/>
                  </a:schemeClr>
                </a:solidFill>
                <a:effectLst>
                  <a:glow rad="101600">
                    <a:schemeClr val="accent4">
                      <a:satMod val="175000"/>
                      <a:alpha val="40000"/>
                    </a:schemeClr>
                  </a:glow>
                  <a:outerShdw blurRad="38100" dist="38100" dir="2700000" algn="tl">
                    <a:srgbClr val="000000">
                      <a:alpha val="43137"/>
                    </a:srgbClr>
                  </a:outerShdw>
                </a:effectLst>
              </a:rPr>
              <a:t>Le lampade portatili devono essere alimentate in bassissima tensione di sicurezza (24 V).</a:t>
            </a:r>
          </a:p>
          <a:p>
            <a:r>
              <a:rPr lang="it-IT" dirty="0" smtClean="0"/>
              <a:t>Per evitare che il cavo costituisca un intralcio, è necessario realizzare un’adeguata collocazione delle prese elettriche rispetto alle </a:t>
            </a:r>
            <a:br>
              <a:rPr lang="it-IT" dirty="0" smtClean="0"/>
            </a:br>
            <a:r>
              <a:rPr lang="it-IT" dirty="0" smtClean="0"/>
              <a:t>zone operative, ed </a:t>
            </a:r>
            <a:br>
              <a:rPr lang="it-IT" dirty="0" smtClean="0"/>
            </a:br>
            <a:r>
              <a:rPr lang="it-IT" dirty="0" smtClean="0"/>
              <a:t>utilizzare dispositivi </a:t>
            </a:r>
            <a:br>
              <a:rPr lang="it-IT" dirty="0" smtClean="0"/>
            </a:br>
            <a:r>
              <a:rPr lang="it-IT" dirty="0" smtClean="0"/>
              <a:t>di avvolgimento del cavo </a:t>
            </a:r>
            <a:br>
              <a:rPr lang="it-IT" dirty="0" smtClean="0"/>
            </a:br>
            <a:r>
              <a:rPr lang="it-IT" dirty="0" smtClean="0"/>
              <a:t>della lampada con molla </a:t>
            </a:r>
            <a:br>
              <a:rPr lang="it-IT" dirty="0" smtClean="0"/>
            </a:br>
            <a:r>
              <a:rPr lang="it-IT" dirty="0" smtClean="0"/>
              <a:t>per il riavvolgimento </a:t>
            </a:r>
            <a:br>
              <a:rPr lang="it-IT" dirty="0" smtClean="0"/>
            </a:br>
            <a:r>
              <a:rPr lang="it-IT" dirty="0" smtClean="0"/>
              <a:t>automatico.</a:t>
            </a:r>
          </a:p>
          <a:p>
            <a:endParaRPr lang="en-US" dirty="0"/>
          </a:p>
        </p:txBody>
      </p:sp>
      <p:sp>
        <p:nvSpPr>
          <p:cNvPr id="2" name="Titolo 1"/>
          <p:cNvSpPr>
            <a:spLocks noGrp="1"/>
          </p:cNvSpPr>
          <p:nvPr>
            <p:ph type="title"/>
          </p:nvPr>
        </p:nvSpPr>
        <p:spPr/>
        <p:txBody>
          <a:bodyPr>
            <a:normAutofit fontScale="90000"/>
          </a:bodyPr>
          <a:lstStyle/>
          <a:p>
            <a:r>
              <a:rPr lang="it-IT" dirty="0" smtClean="0"/>
              <a:t>3 - ISPEZIONE E DIAGNOSI DEL VEICOLO</a:t>
            </a:r>
            <a:endParaRPr lang="en-US" dirty="0"/>
          </a:p>
        </p:txBody>
      </p:sp>
      <p:pic>
        <p:nvPicPr>
          <p:cNvPr id="25602" name="Picture 2"/>
          <p:cNvPicPr>
            <a:picLocks noChangeAspect="1" noChangeArrowheads="1"/>
          </p:cNvPicPr>
          <p:nvPr/>
        </p:nvPicPr>
        <p:blipFill>
          <a:blip r:embed="rId2"/>
          <a:srcRect/>
          <a:stretch>
            <a:fillRect/>
          </a:stretch>
        </p:blipFill>
        <p:spPr bwMode="auto">
          <a:xfrm>
            <a:off x="4643470" y="3141753"/>
            <a:ext cx="4572000" cy="3787709"/>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1524000"/>
            <a:ext cx="4357718" cy="4572000"/>
          </a:xfrm>
        </p:spPr>
        <p:txBody>
          <a:bodyPr>
            <a:normAutofit/>
          </a:bodyPr>
          <a:lstStyle/>
          <a:p>
            <a:r>
              <a:rPr lang="it-IT" dirty="0" smtClean="0"/>
              <a:t>Mantenere distanze di sicurezza e comunque </a:t>
            </a:r>
            <a:r>
              <a:rPr lang="it-IT" dirty="0" smtClean="0">
                <a:solidFill>
                  <a:srgbClr val="FFFF00"/>
                </a:solidFill>
                <a:effectLst>
                  <a:outerShdw blurRad="38100" dist="38100" dir="2700000" algn="tl">
                    <a:srgbClr val="000000">
                      <a:alpha val="43137"/>
                    </a:srgbClr>
                  </a:outerShdw>
                </a:effectLst>
              </a:rPr>
              <a:t>usare indumenti che non possano impigliarsi durante il lavoro </a:t>
            </a:r>
            <a:r>
              <a:rPr lang="it-IT" dirty="0" smtClean="0"/>
              <a:t>(es. tute e o camici con maniche chiuse ai polsi).</a:t>
            </a:r>
            <a:endParaRPr lang="en-US" dirty="0"/>
          </a:p>
        </p:txBody>
      </p:sp>
      <p:sp>
        <p:nvSpPr>
          <p:cNvPr id="2" name="Titolo 1"/>
          <p:cNvSpPr>
            <a:spLocks noGrp="1"/>
          </p:cNvSpPr>
          <p:nvPr>
            <p:ph type="title"/>
          </p:nvPr>
        </p:nvSpPr>
        <p:spPr/>
        <p:txBody>
          <a:bodyPr>
            <a:normAutofit fontScale="90000"/>
          </a:bodyPr>
          <a:lstStyle/>
          <a:p>
            <a:r>
              <a:rPr lang="it-IT" dirty="0" smtClean="0"/>
              <a:t>3 - ISPEZIONE E DIAGNOSI DEL VEICOLO</a:t>
            </a:r>
            <a:endParaRPr lang="en-US" dirty="0"/>
          </a:p>
        </p:txBody>
      </p:sp>
      <p:pic>
        <p:nvPicPr>
          <p:cNvPr id="26626" name="Picture 2"/>
          <p:cNvPicPr>
            <a:picLocks noChangeAspect="1" noChangeArrowheads="1"/>
          </p:cNvPicPr>
          <p:nvPr/>
        </p:nvPicPr>
        <p:blipFill>
          <a:blip r:embed="rId2"/>
          <a:srcRect/>
          <a:stretch>
            <a:fillRect/>
          </a:stretch>
        </p:blipFill>
        <p:spPr bwMode="auto">
          <a:xfrm>
            <a:off x="5439350" y="928670"/>
            <a:ext cx="3280067" cy="4176701"/>
          </a:xfrm>
          <a:prstGeom prst="rect">
            <a:avLst/>
          </a:prstGeom>
          <a:ln>
            <a:noFill/>
          </a:ln>
          <a:effectLst>
            <a:outerShdw blurRad="190500" algn="tl" rotWithShape="0">
              <a:srgbClr val="000000">
                <a:alpha val="70000"/>
              </a:srgbClr>
            </a:outerShdw>
          </a:effectLst>
        </p:spPr>
      </p:pic>
      <p:pic>
        <p:nvPicPr>
          <p:cNvPr id="26627" name="Picture 3"/>
          <p:cNvPicPr>
            <a:picLocks noChangeAspect="1" noChangeArrowheads="1"/>
          </p:cNvPicPr>
          <p:nvPr/>
        </p:nvPicPr>
        <p:blipFill>
          <a:blip r:embed="rId3"/>
          <a:srcRect/>
          <a:stretch>
            <a:fillRect/>
          </a:stretch>
        </p:blipFill>
        <p:spPr bwMode="auto">
          <a:xfrm>
            <a:off x="4418828" y="3857628"/>
            <a:ext cx="3082130" cy="2519616"/>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4"/>
          <a:srcRect/>
          <a:stretch>
            <a:fillRect/>
          </a:stretch>
        </p:blipFill>
        <p:spPr bwMode="auto">
          <a:xfrm>
            <a:off x="1000100" y="4604947"/>
            <a:ext cx="3500462" cy="2253053"/>
          </a:xfrm>
          <a:prstGeom prst="rect">
            <a:avLst/>
          </a:prstGeom>
          <a:noFill/>
          <a:ln w="9525">
            <a:noFill/>
            <a:miter lim="800000"/>
            <a:headEnd/>
            <a:tailEnd/>
          </a:ln>
          <a:effectLst>
            <a:softEdge rad="635000"/>
          </a:effectLst>
        </p:spPr>
      </p:pic>
      <p:sp>
        <p:nvSpPr>
          <p:cNvPr id="8" name="Simbolo &quot;divieto&quot; 7"/>
          <p:cNvSpPr/>
          <p:nvPr/>
        </p:nvSpPr>
        <p:spPr>
          <a:xfrm>
            <a:off x="2786050" y="4214818"/>
            <a:ext cx="1214446" cy="1214446"/>
          </a:xfrm>
          <a:prstGeom prst="noSmoking">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1524000"/>
            <a:ext cx="5357850" cy="5048272"/>
          </a:xfrm>
        </p:spPr>
        <p:txBody>
          <a:bodyPr>
            <a:normAutofit/>
          </a:bodyPr>
          <a:lstStyle/>
          <a:p>
            <a:r>
              <a:rPr lang="it-IT" b="1" dirty="0" smtClean="0"/>
              <a:t>Lavoro con posture scorrette </a:t>
            </a:r>
            <a:endParaRPr lang="it-IT" dirty="0" smtClean="0"/>
          </a:p>
          <a:p>
            <a:r>
              <a:rPr lang="it-IT" dirty="0" smtClean="0"/>
              <a:t>Fornire una adeguata informazione e formazione sulle posture corrette. </a:t>
            </a:r>
          </a:p>
          <a:p>
            <a:pPr lvl="1"/>
            <a:r>
              <a:rPr lang="it-IT" dirty="0" smtClean="0"/>
              <a:t>lavorare nel vano motore;</a:t>
            </a:r>
          </a:p>
          <a:p>
            <a:pPr lvl="1"/>
            <a:r>
              <a:rPr lang="it-IT" dirty="0" smtClean="0"/>
              <a:t>rimanere a lungo con le mani al di sopra del piano delle spalle</a:t>
            </a:r>
          </a:p>
          <a:p>
            <a:r>
              <a:rPr lang="it-IT" dirty="0" smtClean="0"/>
              <a:t>Il ponte sollevatore permette di portare il veicolo in riparazione, ad una altezza idonea in rapporto alla lavorazione da svolgere e alla statura dell'addetto. </a:t>
            </a:r>
            <a:endParaRPr lang="it-IT" dirty="0"/>
          </a:p>
        </p:txBody>
      </p:sp>
      <p:sp>
        <p:nvSpPr>
          <p:cNvPr id="2" name="Titolo 1"/>
          <p:cNvSpPr>
            <a:spLocks noGrp="1"/>
          </p:cNvSpPr>
          <p:nvPr>
            <p:ph type="title"/>
          </p:nvPr>
        </p:nvSpPr>
        <p:spPr/>
        <p:txBody>
          <a:bodyPr>
            <a:normAutofit fontScale="90000"/>
          </a:bodyPr>
          <a:lstStyle/>
          <a:p>
            <a:r>
              <a:rPr lang="it-IT" dirty="0" smtClean="0"/>
              <a:t>3 - ISPEZIONE E DIAGNOSI DEL VEICOLO</a:t>
            </a:r>
            <a:endParaRPr lang="en-US" dirty="0"/>
          </a:p>
        </p:txBody>
      </p:sp>
      <p:pic>
        <p:nvPicPr>
          <p:cNvPr id="67586" name="Picture 2" descr="http://www.carrozzeriabianchin.it/content/uploads/slides/thumbs/meccanico-t.png"/>
          <p:cNvPicPr>
            <a:picLocks noChangeAspect="1" noChangeArrowheads="1"/>
          </p:cNvPicPr>
          <p:nvPr/>
        </p:nvPicPr>
        <p:blipFill>
          <a:blip r:embed="rId2"/>
          <a:srcRect/>
          <a:stretch>
            <a:fillRect/>
          </a:stretch>
        </p:blipFill>
        <p:spPr bwMode="auto">
          <a:xfrm>
            <a:off x="5715008" y="1357298"/>
            <a:ext cx="2857518" cy="2857520"/>
          </a:xfrm>
          <a:prstGeom prst="rect">
            <a:avLst/>
          </a:prstGeom>
          <a:noFill/>
          <a:effectLst>
            <a:glow rad="63500">
              <a:schemeClr val="accent2">
                <a:satMod val="175000"/>
                <a:alpha val="40000"/>
              </a:schemeClr>
            </a:glow>
            <a:outerShdw blurRad="63500" sx="102000" sy="102000" algn="ctr" rotWithShape="0">
              <a:prstClr val="black">
                <a:alpha val="40000"/>
              </a:prstClr>
            </a:outerShdw>
          </a:effectLst>
        </p:spPr>
      </p:pic>
      <p:sp>
        <p:nvSpPr>
          <p:cNvPr id="5" name="Simbolo &quot;divieto&quot; 4"/>
          <p:cNvSpPr/>
          <p:nvPr/>
        </p:nvSpPr>
        <p:spPr>
          <a:xfrm>
            <a:off x="5929322" y="3643314"/>
            <a:ext cx="1643074" cy="1643074"/>
          </a:xfrm>
          <a:prstGeom prst="noSmoking">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a:srcRect r="16564"/>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0" y="0"/>
            <a:ext cx="9144000" cy="6853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9699" name="Picture 3"/>
          <p:cNvPicPr>
            <a:picLocks noChangeAspect="1" noChangeArrowheads="1"/>
          </p:cNvPicPr>
          <p:nvPr/>
        </p:nvPicPr>
        <p:blipFill>
          <a:blip r:embed="rId2"/>
          <a:srcRect r="11724"/>
          <a:stretch>
            <a:fillRect/>
          </a:stretch>
        </p:blipFill>
        <p:spPr bwMode="auto">
          <a:xfrm>
            <a:off x="0" y="-1"/>
            <a:ext cx="9144000" cy="6915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22386"/>
          <a:stretch>
            <a:fillRect/>
          </a:stretch>
        </p:blipFill>
        <p:spPr bwMode="auto">
          <a:xfrm>
            <a:off x="0" y="1275352"/>
            <a:ext cx="9144001" cy="5582649"/>
          </a:xfrm>
          <a:prstGeom prst="rect">
            <a:avLst/>
          </a:prstGeom>
          <a:noFill/>
          <a:ln w="9525">
            <a:noFill/>
            <a:miter lim="800000"/>
            <a:headEnd/>
            <a:tailEnd/>
          </a:ln>
          <a:effectLst>
            <a:softEdge rad="635000"/>
          </a:effectLst>
        </p:spPr>
      </p:pic>
      <p:sp>
        <p:nvSpPr>
          <p:cNvPr id="3" name="Segnaposto contenuto 2"/>
          <p:cNvSpPr>
            <a:spLocks noGrp="1"/>
          </p:cNvSpPr>
          <p:nvPr>
            <p:ph idx="1"/>
          </p:nvPr>
        </p:nvSpPr>
        <p:spPr/>
        <p:txBody>
          <a:bodyPr/>
          <a:lstStyle/>
          <a:p>
            <a:endParaRPr lang="it-IT" i="1" dirty="0" smtClean="0">
              <a:solidFill>
                <a:schemeClr val="tx2">
                  <a:lumMod val="75000"/>
                </a:schemeClr>
              </a:solidFill>
              <a:effectLst>
                <a:outerShdw blurRad="38100" dist="38100" dir="2700000" algn="tl">
                  <a:srgbClr val="000000">
                    <a:alpha val="43137"/>
                  </a:srgbClr>
                </a:outerShdw>
              </a:effectLst>
            </a:endParaRPr>
          </a:p>
          <a:p>
            <a:r>
              <a:rPr lang="it-IT" i="1" dirty="0" smtClean="0">
                <a:solidFill>
                  <a:schemeClr val="tx2">
                    <a:lumMod val="75000"/>
                  </a:schemeClr>
                </a:solidFill>
                <a:effectLst>
                  <a:outerShdw blurRad="38100" dist="38100" dir="2700000" algn="tl">
                    <a:srgbClr val="000000">
                      <a:alpha val="43137"/>
                    </a:srgbClr>
                  </a:outerShdw>
                </a:effectLst>
              </a:rPr>
              <a:t>MOZZECANE. Un ristagno di gas nella buca delle riparazioni è esploso in faccia a Roberto </a:t>
            </a:r>
            <a:r>
              <a:rPr lang="it-IT" i="1" dirty="0" err="1" smtClean="0">
                <a:solidFill>
                  <a:schemeClr val="tx2">
                    <a:lumMod val="75000"/>
                  </a:schemeClr>
                </a:solidFill>
                <a:effectLst>
                  <a:outerShdw blurRad="38100" dist="38100" dir="2700000" algn="tl">
                    <a:srgbClr val="000000">
                      <a:alpha val="43137"/>
                    </a:srgbClr>
                  </a:outerShdw>
                </a:effectLst>
              </a:rPr>
              <a:t>Dandelli</a:t>
            </a:r>
            <a:r>
              <a:rPr lang="it-IT" i="1" dirty="0" smtClean="0">
                <a:solidFill>
                  <a:schemeClr val="tx2">
                    <a:lumMod val="75000"/>
                  </a:schemeClr>
                </a:solidFill>
                <a:effectLst>
                  <a:outerShdw blurRad="38100" dist="38100" dir="2700000" algn="tl">
                    <a:srgbClr val="000000">
                      <a:alpha val="43137"/>
                    </a:srgbClr>
                  </a:outerShdw>
                </a:effectLst>
              </a:rPr>
              <a:t> quando questi ha cominciato a usare la saldatrice </a:t>
            </a:r>
            <a:br>
              <a:rPr lang="it-IT" i="1" dirty="0" smtClean="0">
                <a:solidFill>
                  <a:schemeClr val="tx2">
                    <a:lumMod val="75000"/>
                  </a:schemeClr>
                </a:solidFill>
                <a:effectLst>
                  <a:outerShdw blurRad="38100" dist="38100" dir="2700000" algn="tl">
                    <a:srgbClr val="000000">
                      <a:alpha val="43137"/>
                    </a:srgbClr>
                  </a:outerShdw>
                </a:effectLst>
              </a:rPr>
            </a:br>
            <a:r>
              <a:rPr lang="it-IT" i="1" dirty="0" smtClean="0">
                <a:solidFill>
                  <a:schemeClr val="tx2">
                    <a:lumMod val="75000"/>
                  </a:schemeClr>
                </a:solidFill>
                <a:effectLst>
                  <a:outerShdw blurRad="38100" dist="38100" dir="2700000" algn="tl">
                    <a:srgbClr val="000000">
                      <a:alpha val="43137"/>
                    </a:srgbClr>
                  </a:outerShdw>
                </a:effectLst>
              </a:rPr>
              <a:t>L'onda d'urto ha sollevato l'automobile sulla quale l'uomo stava lavorando e scardinato l'ingresso </a:t>
            </a:r>
          </a:p>
          <a:p>
            <a:endParaRPr lang="en-US" dirty="0"/>
          </a:p>
        </p:txBody>
      </p:sp>
      <p:sp>
        <p:nvSpPr>
          <p:cNvPr id="2" name="Titolo 1"/>
          <p:cNvSpPr>
            <a:spLocks noGrp="1"/>
          </p:cNvSpPr>
          <p:nvPr>
            <p:ph type="title"/>
          </p:nvPr>
        </p:nvSpPr>
        <p:spPr/>
        <p:txBody>
          <a:bodyPr>
            <a:normAutofit fontScale="90000"/>
          </a:bodyPr>
          <a:lstStyle/>
          <a:p>
            <a:r>
              <a:rPr lang="it-IT" b="1" dirty="0" smtClean="0"/>
              <a:t>Scoppia l'officina, meccanico ustionato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5043494" cy="4572000"/>
          </a:xfrm>
        </p:spPr>
        <p:txBody>
          <a:bodyPr>
            <a:normAutofit fontScale="92500" lnSpcReduction="10000"/>
          </a:bodyPr>
          <a:lstStyle/>
          <a:p>
            <a:r>
              <a:rPr lang="it-IT" dirty="0" smtClean="0"/>
              <a:t>Per prevenire il rischio di incendio-esplosione, è necessario garantire un ricambio di aria in modo da impedire la formazione di atmosfere esplosive. </a:t>
            </a:r>
          </a:p>
          <a:p>
            <a:r>
              <a:rPr lang="it-IT" dirty="0" smtClean="0"/>
              <a:t>Dimensionare opportunamente le bocchette per il ricambio dell'aria per contenerne la velocità entro valori accettabili. </a:t>
            </a:r>
            <a:r>
              <a:rPr lang="it-IT" i="1" dirty="0" smtClean="0">
                <a:solidFill>
                  <a:srgbClr val="FFFF00"/>
                </a:solidFill>
                <a:effectLst>
                  <a:outerShdw blurRad="38100" dist="38100" dir="2700000" algn="tl">
                    <a:srgbClr val="000000">
                      <a:alpha val="43137"/>
                    </a:srgbClr>
                  </a:outerShdw>
                </a:effectLst>
              </a:rPr>
              <a:t>Le bocchette, per evitare infortuni, possono essere incassate nelle pareti della fossa. </a:t>
            </a:r>
            <a:endParaRPr lang="en-US" i="1" dirty="0">
              <a:solidFill>
                <a:srgbClr val="FFFF00"/>
              </a:solidFill>
              <a:effectLst>
                <a:outerShdw blurRad="38100" dist="38100" dir="2700000" algn="tl">
                  <a:srgbClr val="000000">
                    <a:alpha val="43137"/>
                  </a:srgbClr>
                </a:outerShdw>
              </a:effectLst>
            </a:endParaRPr>
          </a:p>
        </p:txBody>
      </p:sp>
      <p:sp>
        <p:nvSpPr>
          <p:cNvPr id="2" name="Titolo 1"/>
          <p:cNvSpPr>
            <a:spLocks noGrp="1"/>
          </p:cNvSpPr>
          <p:nvPr>
            <p:ph type="title"/>
          </p:nvPr>
        </p:nvSpPr>
        <p:spPr/>
        <p:txBody>
          <a:bodyPr>
            <a:normAutofit fontScale="90000"/>
          </a:bodyPr>
          <a:lstStyle/>
          <a:p>
            <a:r>
              <a:rPr lang="it-IT" b="1" dirty="0" smtClean="0"/>
              <a:t>4 - ISPEZIONE E DIAGNOSI DEL VEICOLO DALLA FOSSA</a:t>
            </a:r>
            <a:endParaRPr lang="en-US" dirty="0"/>
          </a:p>
        </p:txBody>
      </p:sp>
      <p:pic>
        <p:nvPicPr>
          <p:cNvPr id="63489" name="Picture 1"/>
          <p:cNvPicPr>
            <a:picLocks noChangeAspect="1" noChangeArrowheads="1"/>
          </p:cNvPicPr>
          <p:nvPr/>
        </p:nvPicPr>
        <p:blipFill>
          <a:blip r:embed="rId2"/>
          <a:srcRect/>
          <a:stretch>
            <a:fillRect/>
          </a:stretch>
        </p:blipFill>
        <p:spPr bwMode="auto">
          <a:xfrm>
            <a:off x="5357818" y="1428736"/>
            <a:ext cx="3578724" cy="4770449"/>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srcRect t="28742" b="1354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57620" y="1524000"/>
            <a:ext cx="4829180" cy="4572000"/>
          </a:xfrm>
        </p:spPr>
        <p:txBody>
          <a:bodyPr>
            <a:normAutofit lnSpcReduction="10000"/>
          </a:bodyPr>
          <a:lstStyle/>
          <a:p>
            <a:r>
              <a:rPr lang="it-IT" dirty="0" smtClean="0"/>
              <a:t>Ricordare che è vietato:</a:t>
            </a:r>
          </a:p>
          <a:p>
            <a:pPr lvl="1"/>
            <a:r>
              <a:rPr lang="it-IT" dirty="0" smtClean="0"/>
              <a:t>arieggiare la fossa tramite l'immissione di ossigeno;</a:t>
            </a:r>
          </a:p>
          <a:p>
            <a:pPr lvl="1"/>
            <a:r>
              <a:rPr lang="it-IT" dirty="0" smtClean="0"/>
              <a:t>vuotare i serbatoi di carburante mentre l’auto è sulla fossa;</a:t>
            </a:r>
          </a:p>
          <a:p>
            <a:pPr lvl="1"/>
            <a:r>
              <a:rPr lang="it-IT" dirty="0" smtClean="0"/>
              <a:t>utilizzare solventi infiammabili e nocivi nella fossa;</a:t>
            </a:r>
          </a:p>
          <a:p>
            <a:pPr lvl="1"/>
            <a:r>
              <a:rPr lang="it-IT" dirty="0" smtClean="0"/>
              <a:t>eseguire lavori di saldatura a meno di 3 metri dalla fossa, salvo siano adottate specifiche precauzioni. </a:t>
            </a:r>
          </a:p>
          <a:p>
            <a:endParaRPr lang="en-US" dirty="0"/>
          </a:p>
        </p:txBody>
      </p:sp>
      <p:sp>
        <p:nvSpPr>
          <p:cNvPr id="2" name="Titolo 1"/>
          <p:cNvSpPr>
            <a:spLocks noGrp="1"/>
          </p:cNvSpPr>
          <p:nvPr>
            <p:ph type="title"/>
          </p:nvPr>
        </p:nvSpPr>
        <p:spPr/>
        <p:txBody>
          <a:bodyPr>
            <a:normAutofit fontScale="90000"/>
          </a:bodyPr>
          <a:lstStyle/>
          <a:p>
            <a:r>
              <a:rPr lang="it-IT" b="1" dirty="0" smtClean="0"/>
              <a:t>4 - ISPEZIONE E DIAGNOSI DEL VEICOLO DALLA FOSSA</a:t>
            </a:r>
            <a:endParaRPr lang="en-US" dirty="0"/>
          </a:p>
        </p:txBody>
      </p:sp>
      <p:pic>
        <p:nvPicPr>
          <p:cNvPr id="61442" name="Picture 2" descr="http://www.sistemagamma.com/images/uploads/images/74.jpg"/>
          <p:cNvPicPr>
            <a:picLocks noChangeAspect="1" noChangeArrowheads="1"/>
          </p:cNvPicPr>
          <p:nvPr/>
        </p:nvPicPr>
        <p:blipFill>
          <a:blip r:embed="rId2"/>
          <a:srcRect/>
          <a:stretch>
            <a:fillRect/>
          </a:stretch>
        </p:blipFill>
        <p:spPr bwMode="auto">
          <a:xfrm>
            <a:off x="745418" y="1785926"/>
            <a:ext cx="3040764" cy="4572032"/>
          </a:xfrm>
          <a:prstGeom prst="rect">
            <a:avLst/>
          </a:prstGeom>
          <a:ln>
            <a:noFill/>
          </a:ln>
          <a:effectLst>
            <a:outerShdw blurRad="190500" algn="tl" rotWithShape="0">
              <a:srgbClr val="000000">
                <a:alpha val="70000"/>
              </a:srgbClr>
            </a:outerShdw>
          </a:effectLst>
        </p:spPr>
      </p:pic>
      <p:sp>
        <p:nvSpPr>
          <p:cNvPr id="5" name="Simbolo &quot;divieto&quot; 4"/>
          <p:cNvSpPr/>
          <p:nvPr/>
        </p:nvSpPr>
        <p:spPr>
          <a:xfrm>
            <a:off x="1857356" y="4071942"/>
            <a:ext cx="2500330" cy="2500330"/>
          </a:xfrm>
          <a:prstGeom prst="noSmoking">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it-IT" dirty="0" smtClean="0"/>
              <a:t>Se la fossa è dotata di impianto elettrico, dovrà essere verificata l’idoneità dello stesso in relazione all’alimentazione dei veicoli che possono essere riparati: se a gasolio norma CEI 64-8/7, mentre se a benzina o gpl norma CEI 31-30 e guida CEI 31-35.</a:t>
            </a:r>
          </a:p>
          <a:p>
            <a:r>
              <a:rPr lang="it-IT" dirty="0" smtClean="0"/>
              <a:t>Eventuali lampade per l'illuminazione di emergenza devono presentare analoghe caratteristiche costruttive.</a:t>
            </a:r>
          </a:p>
          <a:p>
            <a:r>
              <a:rPr lang="it-IT" dirty="0" smtClean="0"/>
              <a:t>Le pareti devono essere rivestite di materiale impermeabile di colore chiaro, resistente ai solventi, facilmente lavabile.</a:t>
            </a:r>
          </a:p>
          <a:p>
            <a:r>
              <a:rPr lang="it-IT" dirty="0" smtClean="0">
                <a:solidFill>
                  <a:schemeClr val="tx2">
                    <a:lumMod val="75000"/>
                  </a:schemeClr>
                </a:solidFill>
                <a:effectLst>
                  <a:outerShdw blurRad="38100" dist="38100" dir="2700000" algn="tl">
                    <a:srgbClr val="000000">
                      <a:alpha val="43137"/>
                    </a:srgbClr>
                  </a:outerShdw>
                </a:effectLst>
              </a:rPr>
              <a:t>Predisporre una segnaletica in prossimità della fossa per segnalare la sua presenza. </a:t>
            </a:r>
            <a:endParaRPr lang="en-US" dirty="0">
              <a:solidFill>
                <a:schemeClr val="tx2">
                  <a:lumMod val="75000"/>
                </a:schemeClr>
              </a:solidFill>
              <a:effectLst>
                <a:outerShdw blurRad="38100" dist="38100" dir="2700000" algn="tl">
                  <a:srgbClr val="000000">
                    <a:alpha val="43137"/>
                  </a:srgbClr>
                </a:outerShdw>
              </a:effectLst>
            </a:endParaRPr>
          </a:p>
        </p:txBody>
      </p:sp>
      <p:sp>
        <p:nvSpPr>
          <p:cNvPr id="2" name="Titolo 1"/>
          <p:cNvSpPr>
            <a:spLocks noGrp="1"/>
          </p:cNvSpPr>
          <p:nvPr>
            <p:ph type="title"/>
          </p:nvPr>
        </p:nvSpPr>
        <p:spPr/>
        <p:txBody>
          <a:bodyPr>
            <a:normAutofit fontScale="90000"/>
          </a:bodyPr>
          <a:lstStyle/>
          <a:p>
            <a:r>
              <a:rPr lang="it-IT" b="1" dirty="0" smtClean="0"/>
              <a:t>4 - ISPEZIONE E DIAGNOSI DEL VEICOLO DALLA FOSSA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srcRect l="19163"/>
          <a:stretch>
            <a:fillRect/>
          </a:stretch>
        </p:blipFill>
        <p:spPr bwMode="auto">
          <a:xfrm>
            <a:off x="0" y="0"/>
            <a:ext cx="9144000" cy="6858000"/>
          </a:xfrm>
          <a:prstGeom prst="rect">
            <a:avLst/>
          </a:prstGeom>
          <a:noFill/>
          <a:ln w="9525">
            <a:noFill/>
            <a:miter lim="800000"/>
            <a:headEnd/>
            <a:tailEnd/>
          </a:ln>
          <a:effectLst/>
        </p:spPr>
      </p:pic>
      <p:sp>
        <p:nvSpPr>
          <p:cNvPr id="5" name="Simbolo &quot;divieto&quot; 4"/>
          <p:cNvSpPr/>
          <p:nvPr/>
        </p:nvSpPr>
        <p:spPr>
          <a:xfrm>
            <a:off x="428596" y="2000240"/>
            <a:ext cx="2500330" cy="2500330"/>
          </a:xfrm>
          <a:prstGeom prst="noSmoking">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Prevedere delle scanalature laterali lungo i bordi della fossa, idonee a ricevere parapetti reclinabili o altri dispositivi atti a coprire la fossa sempre che la fossa (stessa) non sia dotata di analoghi apprestamenti di pari efficacia </a:t>
            </a:r>
            <a:r>
              <a:rPr lang="it-IT" dirty="0" err="1" smtClean="0"/>
              <a:t>es</a:t>
            </a:r>
            <a:r>
              <a:rPr lang="it-IT" dirty="0" smtClean="0"/>
              <a:t>: “</a:t>
            </a:r>
            <a:r>
              <a:rPr lang="it-IT" i="1" dirty="0" smtClean="0">
                <a:solidFill>
                  <a:schemeClr val="tx2">
                    <a:lumMod val="75000"/>
                  </a:schemeClr>
                </a:solidFill>
                <a:effectLst>
                  <a:glow rad="101600">
                    <a:schemeClr val="accent2">
                      <a:satMod val="175000"/>
                      <a:alpha val="40000"/>
                    </a:schemeClr>
                  </a:glow>
                  <a:outerShdw blurRad="38100" dist="38100" dir="2700000" algn="tl">
                    <a:srgbClr val="000000">
                      <a:alpha val="43137"/>
                    </a:srgbClr>
                  </a:outerShdw>
                </a:effectLst>
              </a:rPr>
              <a:t>tapparelle di copertura</a:t>
            </a:r>
            <a:r>
              <a:rPr lang="it-IT" dirty="0" smtClean="0"/>
              <a:t>” manuali o motorizzate. </a:t>
            </a:r>
          </a:p>
          <a:p>
            <a:endParaRPr lang="en-US" dirty="0"/>
          </a:p>
        </p:txBody>
      </p:sp>
      <p:sp>
        <p:nvSpPr>
          <p:cNvPr id="2" name="Titolo 1"/>
          <p:cNvSpPr>
            <a:spLocks noGrp="1"/>
          </p:cNvSpPr>
          <p:nvPr>
            <p:ph type="title"/>
          </p:nvPr>
        </p:nvSpPr>
        <p:spPr/>
        <p:txBody>
          <a:bodyPr>
            <a:normAutofit fontScale="90000"/>
          </a:bodyPr>
          <a:lstStyle/>
          <a:p>
            <a:r>
              <a:rPr lang="it-IT" b="1" dirty="0" smtClean="0"/>
              <a:t>4 - ISPEZIONE E DIAGNOSI DEL VEICOLO DALLA FOSSA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3073" name="Picture 1"/>
          <p:cNvPicPr>
            <a:picLocks noChangeAspect="1" noChangeArrowheads="1"/>
          </p:cNvPicPr>
          <p:nvPr/>
        </p:nvPicPr>
        <p:blipFill>
          <a:blip r:embed="rId2"/>
          <a:srcRect/>
          <a:stretch>
            <a:fillRect/>
          </a:stretch>
        </p:blipFill>
        <p:spPr bwMode="auto">
          <a:xfrm>
            <a:off x="0" y="0"/>
            <a:ext cx="9144000" cy="6850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471990" cy="4572000"/>
          </a:xfrm>
        </p:spPr>
        <p:txBody>
          <a:bodyPr>
            <a:normAutofit lnSpcReduction="10000"/>
          </a:bodyPr>
          <a:lstStyle/>
          <a:p>
            <a:r>
              <a:rPr lang="it-IT" dirty="0" smtClean="0"/>
              <a:t>Verificare la presenza delle seguenti caratteristiche:</a:t>
            </a:r>
          </a:p>
          <a:p>
            <a:pPr lvl="1"/>
            <a:r>
              <a:rPr lang="it-IT" dirty="0" smtClean="0"/>
              <a:t>spazio sufficiente intorno al ponte per operare agevolmente;</a:t>
            </a:r>
          </a:p>
          <a:p>
            <a:pPr lvl="1"/>
            <a:r>
              <a:rPr lang="it-IT" dirty="0" smtClean="0"/>
              <a:t>posto di comando con visibilità della zona operativa;</a:t>
            </a:r>
          </a:p>
          <a:p>
            <a:pPr lvl="1"/>
            <a:r>
              <a:rPr lang="it-IT" dirty="0" smtClean="0"/>
              <a:t>dispositivo che impedisca l’uso non autorizzato (interruttore di sicurezza a chiavetta; interruttore interbloccato);</a:t>
            </a:r>
            <a:endParaRPr lang="en-US" dirty="0"/>
          </a:p>
        </p:txBody>
      </p:sp>
      <p:sp>
        <p:nvSpPr>
          <p:cNvPr id="2" name="Titolo 1"/>
          <p:cNvSpPr>
            <a:spLocks noGrp="1"/>
          </p:cNvSpPr>
          <p:nvPr>
            <p:ph type="title"/>
          </p:nvPr>
        </p:nvSpPr>
        <p:spPr/>
        <p:txBody>
          <a:bodyPr>
            <a:normAutofit fontScale="90000"/>
          </a:bodyPr>
          <a:lstStyle/>
          <a:p>
            <a:r>
              <a:rPr lang="it-IT" b="1" dirty="0" smtClean="0"/>
              <a:t>5 - ISPEZIONE E DIAGNOSI TRAMITE SOLLEVAMENTO</a:t>
            </a:r>
            <a:endParaRPr lang="en-US" dirty="0"/>
          </a:p>
        </p:txBody>
      </p:sp>
      <p:pic>
        <p:nvPicPr>
          <p:cNvPr id="56321" name="Picture 1"/>
          <p:cNvPicPr>
            <a:picLocks noChangeAspect="1" noChangeArrowheads="1"/>
          </p:cNvPicPr>
          <p:nvPr/>
        </p:nvPicPr>
        <p:blipFill>
          <a:blip r:embed="rId2"/>
          <a:srcRect/>
          <a:stretch>
            <a:fillRect/>
          </a:stretch>
        </p:blipFill>
        <p:spPr bwMode="auto">
          <a:xfrm>
            <a:off x="5572132" y="1857364"/>
            <a:ext cx="3059119" cy="406438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dirty="0"/>
          </a:p>
        </p:txBody>
      </p:sp>
      <p:sp>
        <p:nvSpPr>
          <p:cNvPr id="2" name="Titolo 1"/>
          <p:cNvSpPr>
            <a:spLocks noGrp="1"/>
          </p:cNvSpPr>
          <p:nvPr>
            <p:ph type="title"/>
          </p:nvPr>
        </p:nvSpPr>
        <p:spPr/>
        <p:txBody>
          <a:bodyPr/>
          <a:lstStyle/>
          <a:p>
            <a:endParaRPr lang="en-US"/>
          </a:p>
        </p:txBody>
      </p:sp>
      <p:pic>
        <p:nvPicPr>
          <p:cNvPr id="30722" name="Picture 2"/>
          <p:cNvPicPr>
            <a:picLocks noChangeAspect="1" noChangeArrowheads="1"/>
          </p:cNvPicPr>
          <p:nvPr/>
        </p:nvPicPr>
        <p:blipFill>
          <a:blip r:embed="rId2"/>
          <a:srcRect r="6570"/>
          <a:stretch>
            <a:fillRect/>
          </a:stretch>
        </p:blipFill>
        <p:spPr bwMode="auto">
          <a:xfrm>
            <a:off x="0" y="0"/>
            <a:ext cx="9144000" cy="6850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115328" cy="4572000"/>
          </a:xfrm>
        </p:spPr>
        <p:txBody>
          <a:bodyPr/>
          <a:lstStyle/>
          <a:p>
            <a:r>
              <a:rPr lang="it-IT" dirty="0" smtClean="0"/>
              <a:t>E' vietato introdursi sotto l'autoveicolo sollevato e sostenuto solo dal cric. Prima di introdursi sotto l'autoveicolo, l'addetto deve posizionare i cavalletti di sostegno.</a:t>
            </a:r>
            <a:endParaRPr lang="en-US" dirty="0"/>
          </a:p>
        </p:txBody>
      </p:sp>
      <p:sp>
        <p:nvSpPr>
          <p:cNvPr id="2" name="Titolo 1"/>
          <p:cNvSpPr>
            <a:spLocks noGrp="1"/>
          </p:cNvSpPr>
          <p:nvPr>
            <p:ph type="title"/>
          </p:nvPr>
        </p:nvSpPr>
        <p:spPr/>
        <p:txBody>
          <a:bodyPr>
            <a:normAutofit fontScale="90000"/>
          </a:bodyPr>
          <a:lstStyle/>
          <a:p>
            <a:r>
              <a:rPr lang="it-IT" b="1" dirty="0" smtClean="0"/>
              <a:t>5 - ISPEZIONE E DIAGNOSI TRAMITE SOLLEVAMENTO</a:t>
            </a:r>
            <a:endParaRPr lang="en-US" dirty="0"/>
          </a:p>
        </p:txBody>
      </p:sp>
      <p:pic>
        <p:nvPicPr>
          <p:cNvPr id="31747" name="Picture 3"/>
          <p:cNvPicPr>
            <a:picLocks noChangeAspect="1" noChangeArrowheads="1"/>
          </p:cNvPicPr>
          <p:nvPr/>
        </p:nvPicPr>
        <p:blipFill>
          <a:blip r:embed="rId2"/>
          <a:srcRect/>
          <a:stretch>
            <a:fillRect/>
          </a:stretch>
        </p:blipFill>
        <p:spPr bwMode="auto">
          <a:xfrm>
            <a:off x="3071802" y="2928934"/>
            <a:ext cx="5072098" cy="3589028"/>
          </a:xfrm>
          <a:prstGeom prst="rect">
            <a:avLst/>
          </a:prstGeom>
          <a:ln>
            <a:noFill/>
          </a:ln>
          <a:effectLst>
            <a:outerShdw blurRad="190500" algn="tl" rotWithShape="0">
              <a:srgbClr val="000000">
                <a:alpha val="70000"/>
              </a:srgbClr>
            </a:outerShdw>
          </a:effectLst>
        </p:spPr>
      </p:pic>
      <p:sp>
        <p:nvSpPr>
          <p:cNvPr id="6" name="Simbolo &quot;divieto&quot; 5"/>
          <p:cNvSpPr/>
          <p:nvPr/>
        </p:nvSpPr>
        <p:spPr>
          <a:xfrm>
            <a:off x="2143108" y="3714752"/>
            <a:ext cx="2571736" cy="2571736"/>
          </a:xfrm>
          <a:prstGeom prst="noSmoking">
            <a:avLst>
              <a:gd name="adj" fmla="val 13589"/>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9144000" cy="6892735"/>
          </a:xfrm>
          <a:prstGeom prst="rect">
            <a:avLst/>
          </a:prstGeom>
          <a:noFill/>
          <a:ln w="9525">
            <a:noFill/>
            <a:miter lim="800000"/>
            <a:headEnd/>
            <a:tailEnd/>
          </a:ln>
          <a:effectLst/>
        </p:spPr>
      </p:pic>
      <p:sp>
        <p:nvSpPr>
          <p:cNvPr id="2" name="Titolo 1"/>
          <p:cNvSpPr>
            <a:spLocks noGrp="1"/>
          </p:cNvSpPr>
          <p:nvPr>
            <p:ph type="title"/>
          </p:nvPr>
        </p:nvSpPr>
        <p:spPr>
          <a:xfrm>
            <a:off x="142844" y="5857892"/>
            <a:ext cx="8858312" cy="714372"/>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r>
              <a:rPr lang="it-IT" sz="36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rPr>
              <a:t>Scoppia l'officina, meccanico ustionato</a:t>
            </a:r>
            <a:endParaRPr lang="en-US" sz="36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5">
                    <a:satMod val="175000"/>
                    <a:alpha val="40000"/>
                  </a:schemeClr>
                </a:glow>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b="1" dirty="0" smtClean="0"/>
              <a:t>… questa mattina</a:t>
            </a:r>
            <a:r>
              <a:rPr lang="it-IT" dirty="0" smtClean="0"/>
              <a:t>, a Lecce, dove un operaio di </a:t>
            </a:r>
            <a:r>
              <a:rPr lang="it-IT" b="1" dirty="0" smtClean="0"/>
              <a:t>52 anni di </a:t>
            </a:r>
            <a:r>
              <a:rPr lang="it-IT" b="1" dirty="0" err="1" smtClean="0"/>
              <a:t>Trepuzzi</a:t>
            </a:r>
            <a:r>
              <a:rPr lang="it-IT" dirty="0" smtClean="0"/>
              <a:t>, </a:t>
            </a:r>
            <a:r>
              <a:rPr lang="it-IT" b="1" dirty="0" smtClean="0"/>
              <a:t>Fernando Ragione,</a:t>
            </a:r>
            <a:r>
              <a:rPr lang="it-IT" dirty="0" smtClean="0"/>
              <a:t> è stato letteralmente schiacciato da un bus delle Ferrovie Sud Est, in riparazione presso un’autofficina, sulla via che congiunge Lecce a Galatina, nella zona di </a:t>
            </a:r>
            <a:r>
              <a:rPr lang="it-IT" b="1" dirty="0" smtClean="0"/>
              <a:t>San </a:t>
            </a:r>
            <a:r>
              <a:rPr lang="it-IT" b="1" dirty="0" err="1" smtClean="0"/>
              <a:t>Cesario</a:t>
            </a:r>
            <a:r>
              <a:rPr lang="it-IT" b="1" dirty="0" smtClean="0"/>
              <a:t> di Lecce</a:t>
            </a:r>
            <a:r>
              <a:rPr lang="it-IT" dirty="0" smtClean="0"/>
              <a:t>. </a:t>
            </a:r>
            <a:r>
              <a:rPr lang="it-IT" u="sng" dirty="0" smtClean="0">
                <a:solidFill>
                  <a:srgbClr val="FFFF00"/>
                </a:solidFill>
                <a:effectLst>
                  <a:outerShdw blurRad="38100" dist="38100" dir="2700000" algn="tl">
                    <a:srgbClr val="000000">
                      <a:alpha val="43137"/>
                    </a:srgbClr>
                  </a:outerShdw>
                </a:effectLst>
              </a:rPr>
              <a:t>Il mezzo era stato sollevato con un crick, che è stato poi posto sotto sequestro</a:t>
            </a:r>
            <a:r>
              <a:rPr lang="it-IT" dirty="0" smtClean="0"/>
              <a:t>. </a:t>
            </a:r>
            <a:endParaRPr lang="en-US" dirty="0"/>
          </a:p>
        </p:txBody>
      </p:sp>
      <p:sp>
        <p:nvSpPr>
          <p:cNvPr id="2" name="Titolo 1"/>
          <p:cNvSpPr>
            <a:spLocks noGrp="1"/>
          </p:cNvSpPr>
          <p:nvPr>
            <p:ph type="title"/>
          </p:nvPr>
        </p:nvSpPr>
        <p:spPr/>
        <p:txBody>
          <a:bodyPr>
            <a:normAutofit/>
          </a:bodyPr>
          <a:lstStyle/>
          <a:p>
            <a:r>
              <a:rPr lang="it-IT" sz="2800" b="1" i="1" dirty="0" smtClean="0">
                <a:solidFill>
                  <a:schemeClr val="accent6">
                    <a:lumMod val="40000"/>
                    <a:lumOff val="60000"/>
                  </a:schemeClr>
                </a:solidFill>
                <a:effectLst>
                  <a:outerShdw blurRad="38100" dist="38100" dir="2700000" algn="tl">
                    <a:srgbClr val="000000">
                      <a:alpha val="43137"/>
                    </a:srgbClr>
                  </a:outerShdw>
                </a:effectLst>
              </a:rPr>
              <a:t>Schiacciato dal bus che stava riparando. Ferito un operaio 52enne</a:t>
            </a:r>
            <a:endParaRPr sz="2800" b="1" i="1" smtClean="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endParaRPr lang="it-IT" dirty="0" smtClean="0"/>
          </a:p>
          <a:p>
            <a:r>
              <a:rPr lang="it-IT" i="1" dirty="0" smtClean="0">
                <a:solidFill>
                  <a:srgbClr val="FFFF00"/>
                </a:solidFill>
                <a:effectLst>
                  <a:outerShdw blurRad="38100" dist="38100" dir="2700000" algn="tl">
                    <a:srgbClr val="000000">
                      <a:alpha val="43137"/>
                    </a:srgbClr>
                  </a:outerShdw>
                </a:effectLst>
              </a:rPr>
              <a:t>Deve essere interdetto il transito e lo stazionamento degli utenti nella zona dove avviene la revisione del veicolo.</a:t>
            </a:r>
          </a:p>
          <a:p>
            <a:r>
              <a:rPr lang="it-IT" dirty="0" smtClean="0"/>
              <a:t>All’interno dell’area sopraccitata devono essere ben evidenziati i percorsi per l’addetto alle revisioni in modo da disincentivare il passaggio sopra elementi </a:t>
            </a:r>
            <a:r>
              <a:rPr lang="it-IT" dirty="0" err="1" smtClean="0"/>
              <a:t>autoavvianti</a:t>
            </a:r>
            <a:r>
              <a:rPr lang="it-IT" dirty="0" smtClean="0"/>
              <a:t> (es. rulli) o fra interspazi tecnici delle attrezzature.</a:t>
            </a:r>
          </a:p>
          <a:p>
            <a:r>
              <a:rPr lang="it-IT" dirty="0" smtClean="0"/>
              <a:t>Il percorso dell'autoveicolo prima e dopo i rulli deve essere segnalato e delimitato.</a:t>
            </a:r>
            <a:endParaRPr lang="en-US" dirty="0"/>
          </a:p>
        </p:txBody>
      </p:sp>
      <p:sp>
        <p:nvSpPr>
          <p:cNvPr id="2" name="Titolo 1"/>
          <p:cNvSpPr>
            <a:spLocks noGrp="1"/>
          </p:cNvSpPr>
          <p:nvPr>
            <p:ph type="title"/>
          </p:nvPr>
        </p:nvSpPr>
        <p:spPr/>
        <p:txBody>
          <a:bodyPr>
            <a:normAutofit fontScale="90000"/>
          </a:bodyPr>
          <a:lstStyle/>
          <a:p>
            <a:r>
              <a:rPr lang="it-IT" b="1" dirty="0" smtClean="0"/>
              <a:t>6 - COLLAUDO DEL VEICOLO (REVISIONE PERIODICA </a:t>
            </a:r>
            <a:r>
              <a:rPr lang="it-IT" b="1" dirty="0" err="1" smtClean="0"/>
              <a:t>DI</a:t>
            </a:r>
            <a:r>
              <a:rPr lang="it-IT" b="1" dirty="0" smtClean="0"/>
              <a:t> LEGGE)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7829576" cy="4572000"/>
          </a:xfrm>
        </p:spPr>
        <p:txBody>
          <a:bodyPr>
            <a:normAutofit/>
          </a:bodyPr>
          <a:lstStyle/>
          <a:p>
            <a:r>
              <a:rPr lang="it-IT" dirty="0" smtClean="0"/>
              <a:t>Captare integralmente i gas di scarico mediante un tubo flessibile aspirante ed introdurre la sonda di rilevamento nell’apposito canale innestato sull'attacco del tubo flessibile al tubo di scappamento. In alternativa l'analisi deve essere effettuata all’aperto.</a:t>
            </a:r>
          </a:p>
          <a:p>
            <a:endParaRPr lang="en-US" dirty="0"/>
          </a:p>
        </p:txBody>
      </p:sp>
      <p:sp>
        <p:nvSpPr>
          <p:cNvPr id="2" name="Titolo 1"/>
          <p:cNvSpPr>
            <a:spLocks noGrp="1"/>
          </p:cNvSpPr>
          <p:nvPr>
            <p:ph type="title"/>
          </p:nvPr>
        </p:nvSpPr>
        <p:spPr/>
        <p:txBody>
          <a:bodyPr>
            <a:normAutofit fontScale="90000"/>
          </a:bodyPr>
          <a:lstStyle/>
          <a:p>
            <a:r>
              <a:rPr lang="it-IT" b="1" dirty="0" smtClean="0"/>
              <a:t>7 - ANALISI DEI GAS </a:t>
            </a:r>
            <a:r>
              <a:rPr lang="it-IT" b="1" dirty="0" err="1" smtClean="0"/>
              <a:t>DI</a:t>
            </a:r>
            <a:r>
              <a:rPr lang="it-IT" b="1" dirty="0" smtClean="0"/>
              <a:t> SCARICO</a:t>
            </a:r>
            <a:endParaRPr lang="en-US" dirty="0"/>
          </a:p>
        </p:txBody>
      </p:sp>
      <p:pic>
        <p:nvPicPr>
          <p:cNvPr id="52226" name="Picture 2"/>
          <p:cNvPicPr>
            <a:picLocks noChangeAspect="1" noChangeArrowheads="1"/>
          </p:cNvPicPr>
          <p:nvPr/>
        </p:nvPicPr>
        <p:blipFill>
          <a:blip r:embed="rId2"/>
          <a:srcRect/>
          <a:stretch>
            <a:fillRect/>
          </a:stretch>
        </p:blipFill>
        <p:spPr bwMode="auto">
          <a:xfrm>
            <a:off x="1000100" y="3738248"/>
            <a:ext cx="6715141" cy="3119752"/>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32770" name="Picture 2"/>
          <p:cNvPicPr>
            <a:picLocks noChangeAspect="1" noChangeArrowheads="1"/>
          </p:cNvPicPr>
          <p:nvPr/>
        </p:nvPicPr>
        <p:blipFill>
          <a:blip r:embed="rId2"/>
          <a:srcRect l="4516"/>
          <a:stretch>
            <a:fillRect/>
          </a:stretch>
        </p:blipFill>
        <p:spPr bwMode="auto">
          <a:xfrm>
            <a:off x="-32" y="0"/>
            <a:ext cx="9144032" cy="6858000"/>
          </a:xfrm>
          <a:prstGeom prst="rect">
            <a:avLst/>
          </a:prstGeom>
          <a:noFill/>
          <a:ln w="9525">
            <a:noFill/>
            <a:miter lim="800000"/>
            <a:headEnd/>
            <a:tailEnd/>
          </a:ln>
          <a:effectLst/>
        </p:spPr>
      </p:pic>
      <p:sp>
        <p:nvSpPr>
          <p:cNvPr id="5" name="Simbolo &quot;divieto&quot; 4"/>
          <p:cNvSpPr/>
          <p:nvPr/>
        </p:nvSpPr>
        <p:spPr>
          <a:xfrm>
            <a:off x="285720" y="571480"/>
            <a:ext cx="3286116" cy="3286116"/>
          </a:xfrm>
          <a:prstGeom prst="noSmoking">
            <a:avLst>
              <a:gd name="adj" fmla="val 13589"/>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229600" cy="5048272"/>
          </a:xfrm>
        </p:spPr>
        <p:txBody>
          <a:bodyPr>
            <a:normAutofit fontScale="92500" lnSpcReduction="10000"/>
          </a:bodyPr>
          <a:lstStyle/>
          <a:p>
            <a:r>
              <a:rPr lang="it-IT" dirty="0" smtClean="0"/>
              <a:t>Per la rimozione di elementi pesanti (ad es. la testata del motore) devono essere utilizzati ausili meccanici (es. “cavalletta”) per la movimentazione. In alternativa tali operazioni devono essere svolte almeno da due lavoratori.</a:t>
            </a:r>
          </a:p>
          <a:p>
            <a:r>
              <a:rPr lang="it-IT" dirty="0" smtClean="0"/>
              <a:t>I carri ponte, i paranchi, gli argani e tutti gli apparecchi di sollevamento di portata superiore a 200 Kg, esclusi quelli azionati a mano, devono essere:</a:t>
            </a:r>
          </a:p>
          <a:p>
            <a:pPr lvl="1"/>
            <a:r>
              <a:rPr lang="it-IT" dirty="0" smtClean="0"/>
              <a:t>denunciate all’Istituto Superiore per la Prevenzione e la Sicurezza del Lavoro (oggi INAIL);</a:t>
            </a:r>
          </a:p>
          <a:p>
            <a:pPr lvl="1"/>
            <a:r>
              <a:rPr lang="it-IT" dirty="0" smtClean="0"/>
              <a:t>verificate periodicamente dall’ARPAV; </a:t>
            </a:r>
          </a:p>
          <a:p>
            <a:pPr lvl="1"/>
            <a:r>
              <a:rPr lang="it-IT" dirty="0" smtClean="0"/>
              <a:t>verificati trimestralmente da parte del datore di lavoro (per le funi e gli altri accessori).</a:t>
            </a:r>
          </a:p>
          <a:p>
            <a:pPr lvl="1"/>
            <a:r>
              <a:rPr lang="it-IT" dirty="0" err="1" smtClean="0"/>
              <a:t>……</a:t>
            </a:r>
            <a:r>
              <a:rPr lang="it-IT" dirty="0" smtClean="0"/>
              <a:t>.</a:t>
            </a:r>
          </a:p>
        </p:txBody>
      </p:sp>
      <p:sp>
        <p:nvSpPr>
          <p:cNvPr id="2" name="Titolo 1"/>
          <p:cNvSpPr>
            <a:spLocks noGrp="1"/>
          </p:cNvSpPr>
          <p:nvPr>
            <p:ph type="title"/>
          </p:nvPr>
        </p:nvSpPr>
        <p:spPr/>
        <p:txBody>
          <a:bodyPr>
            <a:normAutofit fontScale="90000"/>
          </a:bodyPr>
          <a:lstStyle/>
          <a:p>
            <a:r>
              <a:rPr lang="it-IT" b="1" dirty="0" smtClean="0"/>
              <a:t>8 - INTERVENTI SU MOTORE E ORGANI </a:t>
            </a:r>
            <a:r>
              <a:rPr lang="it-IT" b="1" dirty="0" err="1" smtClean="0"/>
              <a:t>DI</a:t>
            </a:r>
            <a:r>
              <a:rPr lang="it-IT" b="1" dirty="0" smtClean="0"/>
              <a:t> TRASMISSIONE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33795" name="Picture 3"/>
          <p:cNvPicPr>
            <a:picLocks noChangeAspect="1" noChangeArrowheads="1"/>
          </p:cNvPicPr>
          <p:nvPr/>
        </p:nvPicPr>
        <p:blipFill>
          <a:blip r:embed="rId2"/>
          <a:srcRect/>
          <a:stretch>
            <a:fillRect/>
          </a:stretch>
        </p:blipFill>
        <p:spPr bwMode="auto">
          <a:xfrm>
            <a:off x="0" y="-1"/>
            <a:ext cx="9144000" cy="6859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614866" cy="4572000"/>
          </a:xfrm>
        </p:spPr>
        <p:txBody>
          <a:bodyPr>
            <a:normAutofit fontScale="92500" lnSpcReduction="10000"/>
          </a:bodyPr>
          <a:lstStyle/>
          <a:p>
            <a:r>
              <a:rPr lang="it-IT" dirty="0" smtClean="0"/>
              <a:t>Assicurare:</a:t>
            </a:r>
          </a:p>
          <a:p>
            <a:pPr lvl="1"/>
            <a:r>
              <a:rPr lang="it-IT" dirty="0" smtClean="0"/>
              <a:t>utilizzo di DPI (</a:t>
            </a:r>
            <a:r>
              <a:rPr lang="it-IT" i="1" dirty="0" smtClean="0">
                <a:solidFill>
                  <a:srgbClr val="FFFF00"/>
                </a:solidFill>
                <a:effectLst>
                  <a:outerShdw blurRad="38100" dist="38100" dir="2700000" algn="tl">
                    <a:srgbClr val="000000">
                      <a:alpha val="43137"/>
                    </a:srgbClr>
                  </a:outerShdw>
                </a:effectLst>
              </a:rPr>
              <a:t>maschera FFP 2, guanti, occhiali, tuta</a:t>
            </a:r>
            <a:r>
              <a:rPr lang="it-IT" dirty="0" smtClean="0"/>
              <a:t>);</a:t>
            </a:r>
          </a:p>
          <a:p>
            <a:pPr lvl="1"/>
            <a:r>
              <a:rPr lang="it-IT" dirty="0" smtClean="0"/>
              <a:t>l’utilizzo di un aspirapolvere industriale per la pulizie </a:t>
            </a:r>
            <a:r>
              <a:rPr lang="it-IT" i="1" dirty="0" smtClean="0">
                <a:solidFill>
                  <a:srgbClr val="FF6600"/>
                </a:solidFill>
                <a:effectLst>
                  <a:outerShdw blurRad="38100" dist="38100" dir="2700000" algn="tl">
                    <a:srgbClr val="000000">
                      <a:alpha val="43137"/>
                    </a:srgbClr>
                  </a:outerShdw>
                </a:effectLst>
              </a:rPr>
              <a:t>vietando il soffio con aria compressa</a:t>
            </a:r>
            <a:r>
              <a:rPr lang="it-IT" dirty="0" smtClean="0"/>
              <a:t>.</a:t>
            </a:r>
          </a:p>
          <a:p>
            <a:pPr lvl="1"/>
            <a:r>
              <a:rPr lang="it-IT" dirty="0" smtClean="0"/>
              <a:t>Anche per il semplice uso di attrezzi manuali, per ridurre il rischio di infortuni  è necessaria l’informazione e la formazione degli addetti ed utilizzare guanti.</a:t>
            </a:r>
            <a:endParaRPr lang="it-IT" dirty="0"/>
          </a:p>
        </p:txBody>
      </p:sp>
      <p:sp>
        <p:nvSpPr>
          <p:cNvPr id="2" name="Titolo 1"/>
          <p:cNvSpPr>
            <a:spLocks noGrp="1"/>
          </p:cNvSpPr>
          <p:nvPr>
            <p:ph type="title"/>
          </p:nvPr>
        </p:nvSpPr>
        <p:spPr/>
        <p:txBody>
          <a:bodyPr>
            <a:normAutofit fontScale="90000"/>
          </a:bodyPr>
          <a:lstStyle/>
          <a:p>
            <a:r>
              <a:rPr lang="it-IT" b="1" dirty="0" smtClean="0"/>
              <a:t>9 - CONTROLLO E RIPARAZIONE IMPIANTO FRENANTE</a:t>
            </a:r>
            <a:endParaRPr lang="en-US" dirty="0"/>
          </a:p>
        </p:txBody>
      </p:sp>
      <p:pic>
        <p:nvPicPr>
          <p:cNvPr id="34818" name="Picture 2"/>
          <p:cNvPicPr>
            <a:picLocks noChangeAspect="1" noChangeArrowheads="1"/>
          </p:cNvPicPr>
          <p:nvPr/>
        </p:nvPicPr>
        <p:blipFill>
          <a:blip r:embed="rId2"/>
          <a:srcRect/>
          <a:stretch>
            <a:fillRect/>
          </a:stretch>
        </p:blipFill>
        <p:spPr bwMode="auto">
          <a:xfrm>
            <a:off x="5143504" y="1643050"/>
            <a:ext cx="3721970" cy="44100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00430" y="1285860"/>
            <a:ext cx="5214974" cy="5119710"/>
          </a:xfrm>
        </p:spPr>
        <p:txBody>
          <a:bodyPr>
            <a:normAutofit fontScale="92500"/>
          </a:bodyPr>
          <a:lstStyle/>
          <a:p>
            <a:r>
              <a:rPr lang="it-IT" dirty="0" smtClean="0"/>
              <a:t>Le avvitatrici e le pistole ad aria compressa devono essere di tipo </a:t>
            </a:r>
            <a:r>
              <a:rPr lang="it-IT" i="1" dirty="0" smtClean="0">
                <a:solidFill>
                  <a:srgbClr val="FFC000"/>
                </a:solidFill>
                <a:effectLst>
                  <a:outerShdw blurRad="38100" dist="38100" dir="2700000" algn="tl">
                    <a:srgbClr val="000000">
                      <a:alpha val="43137"/>
                    </a:srgbClr>
                  </a:outerShdw>
                </a:effectLst>
              </a:rPr>
              <a:t>silenziato</a:t>
            </a:r>
            <a:r>
              <a:rPr lang="it-IT" dirty="0" smtClean="0">
                <a:effectLst>
                  <a:outerShdw blurRad="38100" dist="38100" dir="2700000" algn="tl">
                    <a:srgbClr val="000000">
                      <a:alpha val="43137"/>
                    </a:srgbClr>
                  </a:outerShdw>
                </a:effectLst>
              </a:rPr>
              <a:t> </a:t>
            </a:r>
            <a:r>
              <a:rPr lang="it-IT" dirty="0" smtClean="0"/>
              <a:t>e a basso impatto vibratorio.</a:t>
            </a:r>
          </a:p>
          <a:p>
            <a:r>
              <a:rPr lang="it-IT" dirty="0" smtClean="0"/>
              <a:t>In rapporto al livello di esposizione gli addetti devono essere informati, formati e indossare D.P.I. per la protezione dell'udito (</a:t>
            </a:r>
            <a:r>
              <a:rPr lang="it-IT" i="1" dirty="0" smtClean="0">
                <a:solidFill>
                  <a:srgbClr val="FFC000"/>
                </a:solidFill>
                <a:effectLst>
                  <a:outerShdw blurRad="38100" dist="38100" dir="2700000" algn="tl">
                    <a:srgbClr val="000000">
                      <a:alpha val="43137"/>
                    </a:srgbClr>
                  </a:outerShdw>
                </a:effectLst>
              </a:rPr>
              <a:t>tappi, cuffie</a:t>
            </a:r>
            <a:r>
              <a:rPr lang="it-IT" dirty="0" smtClean="0"/>
              <a:t>) e  per la protezione dalle vibrazioni (guanti antivibranti).</a:t>
            </a:r>
          </a:p>
          <a:p>
            <a:r>
              <a:rPr lang="it-IT" dirty="0" smtClean="0"/>
              <a:t>Utilizzare DPI (guanti, occhiali, tuta), ed evitare di tenere in tasca stracci sporchi di sostanze oleose. </a:t>
            </a:r>
            <a:endParaRPr lang="it-IT" dirty="0"/>
          </a:p>
        </p:txBody>
      </p:sp>
      <p:sp>
        <p:nvSpPr>
          <p:cNvPr id="2" name="Titolo 1"/>
          <p:cNvSpPr>
            <a:spLocks noGrp="1"/>
          </p:cNvSpPr>
          <p:nvPr>
            <p:ph type="title"/>
          </p:nvPr>
        </p:nvSpPr>
        <p:spPr/>
        <p:txBody>
          <a:bodyPr>
            <a:normAutofit fontScale="90000"/>
          </a:bodyPr>
          <a:lstStyle/>
          <a:p>
            <a:r>
              <a:rPr lang="it-IT" b="1" dirty="0" smtClean="0"/>
              <a:t>9 - CONTROLLO E RIPARAZIONE IMPIANTO FRENANTE</a:t>
            </a:r>
            <a:endParaRPr lang="en-US" dirty="0"/>
          </a:p>
        </p:txBody>
      </p:sp>
      <p:pic>
        <p:nvPicPr>
          <p:cNvPr id="35842" name="Picture 2"/>
          <p:cNvPicPr>
            <a:picLocks noChangeAspect="1" noChangeArrowheads="1"/>
          </p:cNvPicPr>
          <p:nvPr/>
        </p:nvPicPr>
        <p:blipFill>
          <a:blip r:embed="rId2"/>
          <a:srcRect/>
          <a:stretch>
            <a:fillRect/>
          </a:stretch>
        </p:blipFill>
        <p:spPr bwMode="auto">
          <a:xfrm>
            <a:off x="0" y="1857364"/>
            <a:ext cx="4000496" cy="4000496"/>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43050"/>
            <a:ext cx="8229600" cy="5000660"/>
          </a:xfrm>
        </p:spPr>
        <p:txBody>
          <a:bodyPr>
            <a:normAutofit lnSpcReduction="10000"/>
          </a:bodyPr>
          <a:lstStyle/>
          <a:p>
            <a:r>
              <a:rPr lang="it-IT" dirty="0" smtClean="0"/>
              <a:t>Per ridurre l'esposizione alle polveri è necessario  l'utilizzo di DPI (</a:t>
            </a:r>
            <a:r>
              <a:rPr lang="it-IT" i="1" dirty="0" smtClean="0">
                <a:solidFill>
                  <a:srgbClr val="FFC000"/>
                </a:solidFill>
                <a:effectLst>
                  <a:outerShdw blurRad="38100" dist="38100" dir="2700000" algn="tl">
                    <a:srgbClr val="000000">
                      <a:alpha val="43137"/>
                    </a:srgbClr>
                  </a:outerShdw>
                </a:effectLst>
              </a:rPr>
              <a:t>maschera</a:t>
            </a:r>
            <a:r>
              <a:rPr lang="it-IT" dirty="0" smtClean="0"/>
              <a:t>, </a:t>
            </a:r>
            <a:r>
              <a:rPr lang="it-IT" i="1" dirty="0" smtClean="0">
                <a:solidFill>
                  <a:srgbClr val="FFFF00"/>
                </a:solidFill>
                <a:effectLst>
                  <a:outerShdw blurRad="38100" dist="38100" dir="2700000" algn="tl">
                    <a:srgbClr val="000000">
                      <a:alpha val="43137"/>
                    </a:srgbClr>
                  </a:outerShdw>
                </a:effectLst>
              </a:rPr>
              <a:t>guanti</a:t>
            </a:r>
            <a:r>
              <a:rPr lang="it-IT" dirty="0" smtClean="0"/>
              <a:t>, </a:t>
            </a:r>
            <a:r>
              <a:rPr lang="it-IT" i="1" dirty="0" smtClean="0">
                <a:solidFill>
                  <a:srgbClr val="92D050"/>
                </a:solidFill>
                <a:effectLst>
                  <a:outerShdw blurRad="38100" dist="38100" dir="2700000" algn="tl">
                    <a:srgbClr val="000000">
                      <a:alpha val="43137"/>
                    </a:srgbClr>
                  </a:outerShdw>
                </a:effectLst>
              </a:rPr>
              <a:t>occhiali</a:t>
            </a:r>
            <a:r>
              <a:rPr lang="it-IT" dirty="0" smtClean="0"/>
              <a:t>, </a:t>
            </a:r>
            <a:r>
              <a:rPr lang="it-IT" i="1" dirty="0" smtClean="0">
                <a:solidFill>
                  <a:schemeClr val="accent6">
                    <a:lumMod val="20000"/>
                    <a:lumOff val="80000"/>
                  </a:schemeClr>
                </a:solidFill>
                <a:effectLst>
                  <a:outerShdw blurRad="38100" dist="38100" dir="2700000" algn="tl">
                    <a:srgbClr val="000000">
                      <a:alpha val="43137"/>
                    </a:srgbClr>
                  </a:outerShdw>
                </a:effectLst>
              </a:rPr>
              <a:t>tuta</a:t>
            </a:r>
            <a:r>
              <a:rPr lang="it-IT" dirty="0" smtClean="0"/>
              <a:t>), ed </a:t>
            </a:r>
            <a:r>
              <a:rPr lang="it-IT" i="1" dirty="0" smtClean="0">
                <a:solidFill>
                  <a:schemeClr val="accent2">
                    <a:lumMod val="20000"/>
                    <a:lumOff val="80000"/>
                  </a:schemeClr>
                </a:solidFill>
                <a:effectLst>
                  <a:outerShdw blurRad="38100" dist="38100" dir="2700000" algn="tl">
                    <a:srgbClr val="000000">
                      <a:alpha val="43137"/>
                    </a:srgbClr>
                  </a:outerShdw>
                </a:effectLst>
              </a:rPr>
              <a:t>evitare la pulizia soffiando con aria compressa </a:t>
            </a:r>
            <a:r>
              <a:rPr lang="it-IT" dirty="0" smtClean="0"/>
              <a:t>(utilizzare invece un aspirapolvere industriale).</a:t>
            </a:r>
          </a:p>
          <a:p>
            <a:r>
              <a:rPr lang="it-IT" dirty="0" smtClean="0"/>
              <a:t>Per evitare il contatto cutaneo con l'olio idrodinamico per ammortizzatori è necessario utilizzare DPI (guanti, occhiali, tuta), ed evitare di tenere in tasca stracci sporchi di sostanze oleose. </a:t>
            </a:r>
          </a:p>
          <a:p>
            <a:r>
              <a:rPr lang="it-IT" dirty="0" smtClean="0"/>
              <a:t>Per ridurre l'esposizione al rumore, le pistole avvitatrici ad aria compressa devono essere di tipo silenziato. A seconda del livello di esposizione, gli addetti devono essere informati, formati e indossare D.P.I. per la protezione dell'udito (tappi, cuffie). </a:t>
            </a:r>
          </a:p>
          <a:p>
            <a:endParaRPr lang="en-US" dirty="0"/>
          </a:p>
        </p:txBody>
      </p:sp>
      <p:sp>
        <p:nvSpPr>
          <p:cNvPr id="2" name="Titolo 1"/>
          <p:cNvSpPr>
            <a:spLocks noGrp="1"/>
          </p:cNvSpPr>
          <p:nvPr>
            <p:ph type="title"/>
          </p:nvPr>
        </p:nvSpPr>
        <p:spPr/>
        <p:txBody>
          <a:bodyPr>
            <a:normAutofit fontScale="90000"/>
          </a:bodyPr>
          <a:lstStyle/>
          <a:p>
            <a:r>
              <a:rPr lang="it-IT" b="1" dirty="0" smtClean="0"/>
              <a:t>10 - INTERVENTI SU SOSPENSIONI (AMMORTIZZATORI)</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Per il prelievo degli oli esausti è necessario mettere in atto gli accorgimenti necessari ad evitare spargimenti e imbrattamenti. In particolare possono essere utilizzate vaschette di raccolta montate sopra contenitori mobili a tenuta il cui successivo svuotamento avviene mediante aria compressa.</a:t>
            </a:r>
          </a:p>
          <a:p>
            <a:r>
              <a:rPr lang="it-IT" i="1" dirty="0" smtClean="0">
                <a:solidFill>
                  <a:schemeClr val="accent2">
                    <a:lumMod val="40000"/>
                    <a:lumOff val="60000"/>
                  </a:schemeClr>
                </a:solidFill>
                <a:effectLst>
                  <a:outerShdw blurRad="38100" dist="38100" dir="2700000" algn="tl">
                    <a:srgbClr val="000000">
                      <a:alpha val="43137"/>
                    </a:srgbClr>
                  </a:outerShdw>
                </a:effectLst>
              </a:rPr>
              <a:t>L’informazione, formazione e l’addestramento degli addetti riguarderanno  l’utilizzo di dispositivi di protezione individuale </a:t>
            </a:r>
            <a:r>
              <a:rPr lang="it-IT" dirty="0" smtClean="0"/>
              <a:t>(guanti e grembiuli) e la  proibizione di tenere in tasca stracci o utilizzare guanti impregnati di olio minerale. </a:t>
            </a:r>
            <a:endParaRPr lang="en-US" dirty="0"/>
          </a:p>
        </p:txBody>
      </p:sp>
      <p:sp>
        <p:nvSpPr>
          <p:cNvPr id="2" name="Titolo 1"/>
          <p:cNvSpPr>
            <a:spLocks noGrp="1"/>
          </p:cNvSpPr>
          <p:nvPr>
            <p:ph type="title"/>
          </p:nvPr>
        </p:nvSpPr>
        <p:spPr/>
        <p:txBody>
          <a:bodyPr>
            <a:normAutofit fontScale="90000"/>
          </a:bodyPr>
          <a:lstStyle/>
          <a:p>
            <a:r>
              <a:rPr lang="it-IT" b="1" dirty="0" smtClean="0"/>
              <a:t>11 - SOSTITUZIONE LIQUIDI, FILTRI, CANDELE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Premesso </a:t>
            </a:r>
            <a:r>
              <a:rPr lang="it-IT" dirty="0"/>
              <a:t>che devono essere rispettate le norme del Codice della Strada, si specifica che: </a:t>
            </a:r>
          </a:p>
          <a:p>
            <a:pPr lvl="1"/>
            <a:r>
              <a:rPr lang="it-IT" dirty="0"/>
              <a:t>gli addetti ad interventi di assistenza stradale devono indossare </a:t>
            </a:r>
            <a:r>
              <a:rPr lang="it-IT" i="1" dirty="0">
                <a:solidFill>
                  <a:schemeClr val="tx2">
                    <a:lumMod val="50000"/>
                  </a:schemeClr>
                </a:solidFill>
                <a:effectLst>
                  <a:outerShdw blurRad="38100" dist="38100" dir="2700000" algn="tl">
                    <a:srgbClr val="000000">
                      <a:alpha val="43137"/>
                    </a:srgbClr>
                  </a:outerShdw>
                </a:effectLst>
              </a:rPr>
              <a:t>indumenti ed accessori ad alta visibilità</a:t>
            </a:r>
            <a:r>
              <a:rPr lang="it-IT" dirty="0"/>
              <a:t>;</a:t>
            </a:r>
          </a:p>
          <a:p>
            <a:pPr lvl="1"/>
            <a:r>
              <a:rPr lang="it-IT" dirty="0"/>
              <a:t>se il veicolo si trova in una posizione pericolosa è opportuno, per quanto possibile, </a:t>
            </a:r>
            <a:r>
              <a:rPr lang="it-IT" i="1" dirty="0">
                <a:solidFill>
                  <a:schemeClr val="accent6">
                    <a:lumMod val="60000"/>
                    <a:lumOff val="40000"/>
                  </a:schemeClr>
                </a:solidFill>
                <a:effectLst>
                  <a:outerShdw blurRad="38100" dist="38100" dir="2700000" algn="tl">
                    <a:srgbClr val="000000">
                      <a:alpha val="43137"/>
                    </a:srgbClr>
                  </a:outerShdw>
                </a:effectLst>
              </a:rPr>
              <a:t>rimuoverlo e collocarlo in un luogo idoneo</a:t>
            </a:r>
            <a:r>
              <a:rPr lang="it-IT" dirty="0"/>
              <a:t>;</a:t>
            </a:r>
          </a:p>
          <a:p>
            <a:pPr lvl="1"/>
            <a:r>
              <a:rPr lang="it-IT" dirty="0"/>
              <a:t>vanno utilizzati  mezzi di segnalazione (triangolo, lampeggiatore giallo, manichino sbandieratore, </a:t>
            </a:r>
            <a:r>
              <a:rPr lang="it-IT" dirty="0" err="1"/>
              <a:t>ecc…</a:t>
            </a:r>
            <a:r>
              <a:rPr lang="it-IT" dirty="0"/>
              <a:t>).</a:t>
            </a:r>
          </a:p>
          <a:p>
            <a:endParaRPr lang="en-US" dirty="0"/>
          </a:p>
        </p:txBody>
      </p:sp>
      <p:sp>
        <p:nvSpPr>
          <p:cNvPr id="2" name="Titolo 1"/>
          <p:cNvSpPr>
            <a:spLocks noGrp="1"/>
          </p:cNvSpPr>
          <p:nvPr>
            <p:ph type="title"/>
          </p:nvPr>
        </p:nvSpPr>
        <p:spPr/>
        <p:txBody>
          <a:bodyPr>
            <a:normAutofit fontScale="90000"/>
          </a:bodyPr>
          <a:lstStyle/>
          <a:p>
            <a:r>
              <a:rPr lang="it-IT" b="1" dirty="0" smtClean="0"/>
              <a:t>1 - Intervento in strada su autoveicolo guasto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Il problema della </a:t>
            </a:r>
            <a:r>
              <a:rPr lang="it-IT" i="1" dirty="0" smtClean="0">
                <a:solidFill>
                  <a:srgbClr val="00B0F0"/>
                </a:solidFill>
                <a:effectLst>
                  <a:outerShdw blurRad="38100" dist="38100" dir="2700000" algn="tl">
                    <a:srgbClr val="000000">
                      <a:alpha val="43137"/>
                    </a:srgbClr>
                  </a:outerShdw>
                </a:effectLst>
              </a:rPr>
              <a:t>movimentazione manuale delle batterie</a:t>
            </a:r>
            <a:r>
              <a:rPr lang="it-IT" dirty="0" smtClean="0"/>
              <a:t>, importante soprattutto per quelle di grandi dimensioni, si risolve utilizzando mezzi meccanici di sollevamento e utilizzando carrellini per il loro trasporto. </a:t>
            </a:r>
          </a:p>
          <a:p>
            <a:r>
              <a:rPr lang="it-IT" i="1" dirty="0" smtClean="0">
                <a:solidFill>
                  <a:srgbClr val="FFFF00"/>
                </a:solidFill>
                <a:effectLst>
                  <a:outerShdw blurRad="38100" dist="38100" dir="2700000" algn="tl">
                    <a:srgbClr val="000000">
                      <a:alpha val="43137"/>
                    </a:srgbClr>
                  </a:outerShdw>
                </a:effectLst>
              </a:rPr>
              <a:t>È  fondamentale l'informazione e la formazione alle posture corrette durante la movimentazione</a:t>
            </a:r>
            <a:r>
              <a:rPr lang="it-IT" dirty="0" smtClean="0"/>
              <a:t>. </a:t>
            </a:r>
          </a:p>
          <a:p>
            <a:r>
              <a:rPr lang="it-IT" dirty="0" smtClean="0"/>
              <a:t>Preferire l’utilizzo di batterie con manici o altri sistemi di presa.</a:t>
            </a:r>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36866" name="Picture 2"/>
          <p:cNvPicPr>
            <a:picLocks noChangeAspect="1" noChangeArrowheads="1"/>
          </p:cNvPicPr>
          <p:nvPr/>
        </p:nvPicPr>
        <p:blipFill>
          <a:blip r:embed="rId2">
            <a:lum bright="16000"/>
          </a:blip>
          <a:srcRect/>
          <a:stretch>
            <a:fillRect/>
          </a:stretch>
        </p:blipFill>
        <p:spPr bwMode="auto">
          <a:xfrm>
            <a:off x="-1" y="0"/>
            <a:ext cx="917179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L’inalazione di vapori degli acidi presenti negli accumulatori elettrici deve essere limitata effettuando la ricarica in locale separato adeguatamente aerato. Se l’aerazione naturale non è sufficiente è necessario un sistema di aspirazione.  </a:t>
            </a:r>
          </a:p>
          <a:p>
            <a:r>
              <a:rPr lang="it-IT" dirty="0" smtClean="0"/>
              <a:t>Altrimenti può essere utilizzato per la ricarica un apparecchio chiuso posto sotto aspirazione.</a:t>
            </a:r>
          </a:p>
          <a:p>
            <a:r>
              <a:rPr lang="it-IT" dirty="0" smtClean="0"/>
              <a:t> </a:t>
            </a:r>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L’inalazione di vapori degli acidi presenti negli accumulatori elettrici deve essere limitata effettuando la ricarica in locale separato adeguatamente aerato. Se l’aerazione naturale non è sufficiente è necessario un sistema di aspirazione.  </a:t>
            </a:r>
          </a:p>
          <a:p>
            <a:r>
              <a:rPr lang="it-IT" dirty="0" smtClean="0"/>
              <a:t>Altrimenti può essere utilizzato per la ricarica un apparecchio chiuso posto sotto aspirazione.</a:t>
            </a:r>
          </a:p>
          <a:p>
            <a:r>
              <a:rPr lang="it-IT" dirty="0" smtClean="0"/>
              <a:t> </a:t>
            </a:r>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pic>
        <p:nvPicPr>
          <p:cNvPr id="38914"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1524000"/>
            <a:ext cx="8186766" cy="4976834"/>
          </a:xfrm>
        </p:spPr>
        <p:txBody>
          <a:bodyPr>
            <a:normAutofit/>
          </a:bodyPr>
          <a:lstStyle/>
          <a:p>
            <a:r>
              <a:rPr lang="it-IT" i="1" dirty="0" smtClean="0">
                <a:solidFill>
                  <a:srgbClr val="FFFF00"/>
                </a:solidFill>
                <a:effectLst>
                  <a:glow rad="139700">
                    <a:schemeClr val="accent2">
                      <a:satMod val="175000"/>
                      <a:alpha val="40000"/>
                    </a:schemeClr>
                  </a:glow>
                </a:effectLst>
              </a:rPr>
              <a:t>La ricarica delle batterie dovrà avvenire in appositi locali </a:t>
            </a:r>
            <a:r>
              <a:rPr lang="it-IT" dirty="0" smtClean="0"/>
              <a:t>o quantomeno in zone adeguatamente ventilate avendo cura di mantenere tali luoghi sgombri da materiali infiammabili, combustibili o oggetti e attrezzature in grado di provocare innesco (es. fiamme libere, elementi metallici, strumenti produttori di scintille, cariche elettrostatiche degli indumenti, ecc.). </a:t>
            </a:r>
            <a:endParaRPr lang="en-US" dirty="0"/>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41986"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3614734" cy="4572000"/>
          </a:xfrm>
        </p:spPr>
        <p:txBody>
          <a:bodyPr>
            <a:normAutofit/>
          </a:bodyPr>
          <a:lstStyle/>
          <a:p>
            <a:r>
              <a:rPr lang="it-IT" dirty="0" smtClean="0"/>
              <a:t>In alternativa sono utilizzabili appositi sistemi di aspirazione localizzata con velocità di captazione e dimensioni adeguate ad evitare la formazione di miscele esplosive. </a:t>
            </a:r>
            <a:endParaRPr lang="en-US" dirty="0"/>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pic>
        <p:nvPicPr>
          <p:cNvPr id="43011" name="Picture 3"/>
          <p:cNvPicPr>
            <a:picLocks noChangeAspect="1" noChangeArrowheads="1"/>
          </p:cNvPicPr>
          <p:nvPr/>
        </p:nvPicPr>
        <p:blipFill>
          <a:blip r:embed="rId2"/>
          <a:srcRect/>
          <a:stretch>
            <a:fillRect/>
          </a:stretch>
        </p:blipFill>
        <p:spPr bwMode="auto">
          <a:xfrm>
            <a:off x="4429124" y="1500174"/>
            <a:ext cx="3928814" cy="482916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972056" cy="4572000"/>
          </a:xfrm>
        </p:spPr>
        <p:txBody>
          <a:bodyPr>
            <a:normAutofit/>
          </a:bodyPr>
          <a:lstStyle/>
          <a:p>
            <a:r>
              <a:rPr lang="it-IT" dirty="0" smtClean="0"/>
              <a:t>In prossimità del luogo in cui avviene la ricarica dovrà essere apposta la segnaletica indicante il divieto di fumare, di usare fiamme libere o altre fonti di innesco, il rischio di esplosione, la presenza di idrogeno.</a:t>
            </a:r>
            <a:endParaRPr lang="en-US" dirty="0"/>
          </a:p>
        </p:txBody>
      </p:sp>
      <p:sp>
        <p:nvSpPr>
          <p:cNvPr id="2" name="Titolo 1"/>
          <p:cNvSpPr>
            <a:spLocks noGrp="1"/>
          </p:cNvSpPr>
          <p:nvPr>
            <p:ph type="title"/>
          </p:nvPr>
        </p:nvSpPr>
        <p:spPr/>
        <p:txBody>
          <a:bodyPr>
            <a:normAutofit fontScale="90000"/>
          </a:bodyPr>
          <a:lstStyle/>
          <a:p>
            <a:r>
              <a:rPr lang="it-IT" b="1" dirty="0" smtClean="0"/>
              <a:t>12 - INTERVENTI SU IMPIANTO ELETTRICO, …</a:t>
            </a:r>
            <a:endParaRPr lang="en-US" dirty="0"/>
          </a:p>
        </p:txBody>
      </p:sp>
      <p:pic>
        <p:nvPicPr>
          <p:cNvPr id="40962" name="Picture 2"/>
          <p:cNvPicPr>
            <a:picLocks noChangeAspect="1" noChangeArrowheads="1"/>
          </p:cNvPicPr>
          <p:nvPr/>
        </p:nvPicPr>
        <p:blipFill>
          <a:blip r:embed="rId2"/>
          <a:srcRect/>
          <a:stretch>
            <a:fillRect/>
          </a:stretch>
        </p:blipFill>
        <p:spPr bwMode="auto">
          <a:xfrm>
            <a:off x="5357818" y="1357298"/>
            <a:ext cx="3044463" cy="46434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00430" y="1524000"/>
            <a:ext cx="5186370" cy="4572000"/>
          </a:xfrm>
        </p:spPr>
        <p:txBody>
          <a:bodyPr>
            <a:normAutofit lnSpcReduction="10000"/>
          </a:bodyPr>
          <a:lstStyle/>
          <a:p>
            <a:r>
              <a:rPr lang="it-IT" dirty="0" smtClean="0"/>
              <a:t>In caso di dispersione accidentale, gli addetti devono poter disporre di idonei mezzi per la </a:t>
            </a:r>
            <a:r>
              <a:rPr lang="it-IT" i="1" dirty="0" smtClean="0">
                <a:solidFill>
                  <a:schemeClr val="accent2">
                    <a:lumMod val="60000"/>
                    <a:lumOff val="40000"/>
                  </a:schemeClr>
                </a:solidFill>
                <a:effectLst>
                  <a:glow rad="139700">
                    <a:schemeClr val="accent1">
                      <a:satMod val="175000"/>
                      <a:alpha val="40000"/>
                    </a:schemeClr>
                  </a:glow>
                  <a:outerShdw blurRad="38100" dist="38100" dir="2700000" algn="tl">
                    <a:srgbClr val="000000">
                      <a:alpha val="43137"/>
                    </a:srgbClr>
                  </a:outerShdw>
                </a:effectLst>
              </a:rPr>
              <a:t>protezione delle vie respiratorie</a:t>
            </a:r>
            <a:r>
              <a:rPr lang="it-IT" dirty="0" smtClean="0"/>
              <a:t>.</a:t>
            </a:r>
          </a:p>
          <a:p>
            <a:r>
              <a:rPr lang="it-IT" dirty="0" smtClean="0"/>
              <a:t>Le bombole contenenti il gas 1,1,1,2 </a:t>
            </a:r>
            <a:r>
              <a:rPr lang="it-IT" dirty="0" err="1" smtClean="0"/>
              <a:t>tetrafluoroetano</a:t>
            </a:r>
            <a:r>
              <a:rPr lang="it-IT" dirty="0" smtClean="0"/>
              <a:t> a pressione devono essere stoccate correttamente, in ambiente separato, aerato, non esposto agli agenti atmosferici, tenute lontano da fonti di calore. </a:t>
            </a:r>
            <a:endParaRPr lang="en-US" dirty="0"/>
          </a:p>
        </p:txBody>
      </p:sp>
      <p:sp>
        <p:nvSpPr>
          <p:cNvPr id="2" name="Titolo 1"/>
          <p:cNvSpPr>
            <a:spLocks noGrp="1"/>
          </p:cNvSpPr>
          <p:nvPr>
            <p:ph type="title"/>
          </p:nvPr>
        </p:nvSpPr>
        <p:spPr/>
        <p:txBody>
          <a:bodyPr>
            <a:normAutofit fontScale="90000"/>
          </a:bodyPr>
          <a:lstStyle/>
          <a:p>
            <a:r>
              <a:rPr lang="it-IT" b="1" dirty="0" smtClean="0"/>
              <a:t>13 - INTERVENTI SULL'IMPIANTO </a:t>
            </a:r>
            <a:r>
              <a:rPr lang="it-IT" b="1" dirty="0" err="1" smtClean="0"/>
              <a:t>DI</a:t>
            </a:r>
            <a:r>
              <a:rPr lang="it-IT" b="1" dirty="0" smtClean="0"/>
              <a:t> CLIMATIZZAZIONE</a:t>
            </a:r>
            <a:endParaRPr lang="en-US" dirty="0"/>
          </a:p>
        </p:txBody>
      </p:sp>
      <p:pic>
        <p:nvPicPr>
          <p:cNvPr id="44034" name="Picture 2"/>
          <p:cNvPicPr>
            <a:picLocks noChangeAspect="1" noChangeArrowheads="1"/>
          </p:cNvPicPr>
          <p:nvPr/>
        </p:nvPicPr>
        <p:blipFill>
          <a:blip r:embed="rId2"/>
          <a:srcRect/>
          <a:stretch>
            <a:fillRect/>
          </a:stretch>
        </p:blipFill>
        <p:spPr bwMode="auto">
          <a:xfrm>
            <a:off x="571472" y="1785926"/>
            <a:ext cx="2714644" cy="435340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Il macchinario per la prova degli iniettori deve essere scelto del tipo meno rumoroso, e l'addetto deve indossare D.P.I. per la protezione dell'udito (</a:t>
            </a:r>
            <a:r>
              <a:rPr lang="it-IT" i="1" dirty="0" smtClean="0">
                <a:solidFill>
                  <a:srgbClr val="FFC000"/>
                </a:solidFill>
                <a:effectLst>
                  <a:outerShdw blurRad="38100" dist="38100" dir="2700000" algn="tl">
                    <a:srgbClr val="000000">
                      <a:alpha val="43137"/>
                    </a:srgbClr>
                  </a:outerShdw>
                </a:effectLst>
              </a:rPr>
              <a:t>tappi, cuffie</a:t>
            </a:r>
            <a:r>
              <a:rPr lang="it-IT" dirty="0" smtClean="0"/>
              <a:t>). </a:t>
            </a:r>
          </a:p>
          <a:p>
            <a:r>
              <a:rPr lang="it-IT" dirty="0" smtClean="0"/>
              <a:t>Se possibile, il macchinario deve essere posto in ambiente separato e insonorizzato per evitare la propagazione del rumore negli altri ambienti di lavoro dove altri addetti potrebbero subire una esposizione indiretta.</a:t>
            </a:r>
            <a:endParaRPr lang="en-US" dirty="0"/>
          </a:p>
        </p:txBody>
      </p:sp>
      <p:sp>
        <p:nvSpPr>
          <p:cNvPr id="2" name="Titolo 1"/>
          <p:cNvSpPr>
            <a:spLocks noGrp="1"/>
          </p:cNvSpPr>
          <p:nvPr>
            <p:ph type="title"/>
          </p:nvPr>
        </p:nvSpPr>
        <p:spPr/>
        <p:txBody>
          <a:bodyPr>
            <a:normAutofit fontScale="90000"/>
          </a:bodyPr>
          <a:lstStyle/>
          <a:p>
            <a:r>
              <a:rPr lang="it-IT" b="1" dirty="0" smtClean="0"/>
              <a:t>14 - INTERVENTI SU CARBURATORI, INIETTORI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0" y="0"/>
            <a:ext cx="9144000" cy="6873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La parte rotante del macchinario di prova delle pompe deve essere perfettamente liscia e non presentare parti sporgenti che potrebbero essere causa di presa e trascinamento.</a:t>
            </a:r>
          </a:p>
          <a:p>
            <a:r>
              <a:rPr lang="it-IT" dirty="0" smtClean="0"/>
              <a:t>E' consigliabile anche l'utilizzo di D.P.I. (</a:t>
            </a:r>
            <a:r>
              <a:rPr lang="it-IT" i="1" dirty="0" smtClean="0">
                <a:solidFill>
                  <a:srgbClr val="FFFF00"/>
                </a:solidFill>
                <a:effectLst>
                  <a:outerShdw blurRad="38100" dist="38100" dir="2700000" algn="tl">
                    <a:srgbClr val="000000">
                      <a:alpha val="43137"/>
                    </a:srgbClr>
                  </a:outerShdw>
                </a:effectLst>
              </a:rPr>
              <a:t>maschera</a:t>
            </a:r>
            <a:r>
              <a:rPr lang="it-IT" dirty="0" smtClean="0"/>
              <a:t>) per la protezione delle vie respiratorie.</a:t>
            </a:r>
          </a:p>
          <a:p>
            <a:endParaRPr lang="en-US" dirty="0"/>
          </a:p>
        </p:txBody>
      </p:sp>
      <p:sp>
        <p:nvSpPr>
          <p:cNvPr id="2" name="Titolo 1"/>
          <p:cNvSpPr>
            <a:spLocks noGrp="1"/>
          </p:cNvSpPr>
          <p:nvPr>
            <p:ph type="title"/>
          </p:nvPr>
        </p:nvSpPr>
        <p:spPr/>
        <p:txBody>
          <a:bodyPr>
            <a:normAutofit fontScale="90000"/>
          </a:bodyPr>
          <a:lstStyle/>
          <a:p>
            <a:r>
              <a:rPr lang="it-IT" b="1" dirty="0" smtClean="0"/>
              <a:t>14 - INTERVENTI SU CARBURATORI, INIETTORI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In caso l'airbag debba essere rimosso (ricordare che va sempre prima scollegata la batteria), va custodito in un apposito armadio metallico chiuso a chiave, recante apposita cartellonistica. </a:t>
            </a:r>
          </a:p>
          <a:p>
            <a:endParaRPr lang="en-US" dirty="0"/>
          </a:p>
        </p:txBody>
      </p:sp>
      <p:sp>
        <p:nvSpPr>
          <p:cNvPr id="2" name="Titolo 1"/>
          <p:cNvSpPr>
            <a:spLocks noGrp="1"/>
          </p:cNvSpPr>
          <p:nvPr>
            <p:ph type="title"/>
          </p:nvPr>
        </p:nvSpPr>
        <p:spPr/>
        <p:txBody>
          <a:bodyPr/>
          <a:lstStyle/>
          <a:p>
            <a:r>
              <a:rPr lang="it-IT" b="1" dirty="0" smtClean="0"/>
              <a:t>15 - INTERVENTI SU AIRBAG</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757742" cy="4572000"/>
          </a:xfrm>
        </p:spPr>
        <p:txBody>
          <a:bodyPr>
            <a:normAutofit/>
          </a:bodyPr>
          <a:lstStyle/>
          <a:p>
            <a:r>
              <a:rPr lang="it-IT" dirty="0" smtClean="0"/>
              <a:t>Nel caso vengano utilizzati solventi organici volatili e infiammabili, l'apparecchio di lavaggio deve essere dotato di aspirazione localizzata. </a:t>
            </a:r>
          </a:p>
          <a:p>
            <a:r>
              <a:rPr lang="it-IT" dirty="0" smtClean="0"/>
              <a:t>Deve essere segnalato il divieto di utilizzare fiamme libere, </a:t>
            </a:r>
            <a:r>
              <a:rPr lang="it-IT" i="1" dirty="0" smtClean="0">
                <a:solidFill>
                  <a:srgbClr val="FFFF00"/>
                </a:solidFill>
                <a:effectLst>
                  <a:outerShdw blurRad="38100" dist="38100" dir="2700000" algn="tl">
                    <a:srgbClr val="000000">
                      <a:alpha val="43137"/>
                    </a:srgbClr>
                  </a:outerShdw>
                </a:effectLst>
              </a:rPr>
              <a:t>devono essere presenti presidi antincendio </a:t>
            </a:r>
            <a:r>
              <a:rPr lang="it-IT" dirty="0" smtClean="0"/>
              <a:t>(estintori, ecc.).</a:t>
            </a:r>
            <a:endParaRPr lang="en-US" dirty="0"/>
          </a:p>
        </p:txBody>
      </p:sp>
      <p:sp>
        <p:nvSpPr>
          <p:cNvPr id="2" name="Titolo 1"/>
          <p:cNvSpPr>
            <a:spLocks noGrp="1"/>
          </p:cNvSpPr>
          <p:nvPr>
            <p:ph type="title"/>
          </p:nvPr>
        </p:nvSpPr>
        <p:spPr/>
        <p:txBody>
          <a:bodyPr>
            <a:normAutofit fontScale="90000"/>
          </a:bodyPr>
          <a:lstStyle/>
          <a:p>
            <a:r>
              <a:rPr lang="it-IT" b="1" dirty="0" smtClean="0"/>
              <a:t>16 - LAVAGGIO PEZZI </a:t>
            </a:r>
            <a:r>
              <a:rPr lang="it-IT" b="1" dirty="0" err="1" smtClean="0"/>
              <a:t>DI</a:t>
            </a:r>
            <a:r>
              <a:rPr lang="it-IT" b="1" dirty="0" smtClean="0"/>
              <a:t> MOTORI E CARBURATORI</a:t>
            </a:r>
            <a:endParaRPr lang="en-US" dirty="0"/>
          </a:p>
        </p:txBody>
      </p:sp>
      <p:pic>
        <p:nvPicPr>
          <p:cNvPr id="45058" name="Picture 2"/>
          <p:cNvPicPr>
            <a:picLocks noChangeAspect="1" noChangeArrowheads="1"/>
          </p:cNvPicPr>
          <p:nvPr/>
        </p:nvPicPr>
        <p:blipFill>
          <a:blip r:embed="rId2"/>
          <a:srcRect/>
          <a:stretch>
            <a:fillRect/>
          </a:stretch>
        </p:blipFill>
        <p:spPr bwMode="auto">
          <a:xfrm>
            <a:off x="5572132" y="1357298"/>
            <a:ext cx="2500313" cy="4289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E' assolutamente vietato l’impiego di benzina ed è comunque consigliato l'impiego di solventi ad alto punto di ebollizione (poco volatili) e non infiammabili o, meglio ancora, è auspicabile il ricorso a soluzioni acquose di tensioattivi.</a:t>
            </a:r>
          </a:p>
          <a:p>
            <a:r>
              <a:rPr lang="it-IT" dirty="0" smtClean="0"/>
              <a:t>Per evitare il contatto con oli minerali devono essere utilizzati </a:t>
            </a:r>
            <a:r>
              <a:rPr lang="it-IT" i="1" dirty="0" smtClean="0">
                <a:solidFill>
                  <a:srgbClr val="FFFF00"/>
                </a:solidFill>
                <a:effectLst>
                  <a:outerShdw blurRad="38100" dist="38100" dir="2700000" algn="tl">
                    <a:srgbClr val="000000">
                      <a:alpha val="43137"/>
                    </a:srgbClr>
                  </a:outerShdw>
                </a:effectLst>
              </a:rPr>
              <a:t>guanti di gomma </a:t>
            </a:r>
            <a:r>
              <a:rPr lang="it-IT" dirty="0" smtClean="0"/>
              <a:t>e indumenti adeguati. </a:t>
            </a:r>
          </a:p>
          <a:p>
            <a:r>
              <a:rPr lang="it-IT" i="1" dirty="0" smtClean="0">
                <a:solidFill>
                  <a:srgbClr val="FFC000"/>
                </a:solidFill>
                <a:effectLst>
                  <a:outerShdw blurRad="38100" dist="38100" dir="2700000" algn="tl">
                    <a:srgbClr val="000000">
                      <a:alpha val="43137"/>
                    </a:srgbClr>
                  </a:outerShdw>
                </a:effectLst>
              </a:rPr>
              <a:t>Gli addetti devono indossare scarpe di sicurezza dotate di punta rinforzata</a:t>
            </a:r>
            <a:r>
              <a:rPr lang="it-IT" dirty="0" smtClean="0"/>
              <a:t>.</a:t>
            </a:r>
          </a:p>
          <a:p>
            <a:endParaRPr lang="en-US" dirty="0"/>
          </a:p>
        </p:txBody>
      </p:sp>
      <p:sp>
        <p:nvSpPr>
          <p:cNvPr id="2" name="Titolo 1"/>
          <p:cNvSpPr>
            <a:spLocks noGrp="1"/>
          </p:cNvSpPr>
          <p:nvPr>
            <p:ph type="title"/>
          </p:nvPr>
        </p:nvSpPr>
        <p:spPr/>
        <p:txBody>
          <a:bodyPr>
            <a:normAutofit fontScale="90000"/>
          </a:bodyPr>
          <a:lstStyle/>
          <a:p>
            <a:r>
              <a:rPr lang="it-IT" b="1" dirty="0" smtClean="0"/>
              <a:t>16 - LAVAGGIO PEZZI </a:t>
            </a:r>
            <a:r>
              <a:rPr lang="it-IT" b="1" dirty="0" err="1" smtClean="0"/>
              <a:t>DI</a:t>
            </a:r>
            <a:r>
              <a:rPr lang="it-IT" b="1" dirty="0" smtClean="0"/>
              <a:t> MOTORI E CARBURATORI</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46082" name="Picture 2"/>
          <p:cNvPicPr>
            <a:picLocks noChangeAspect="1" noChangeArrowheads="1"/>
          </p:cNvPicPr>
          <p:nvPr/>
        </p:nvPicPr>
        <p:blipFill>
          <a:blip r:embed="rId2"/>
          <a:srcRect l="2941" r="2942"/>
          <a:stretch>
            <a:fillRect/>
          </a:stretch>
        </p:blipFill>
        <p:spPr bwMode="auto">
          <a:xfrm>
            <a:off x="32" y="0"/>
            <a:ext cx="9144000" cy="6802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400552" cy="4572000"/>
          </a:xfrm>
        </p:spPr>
        <p:txBody>
          <a:bodyPr>
            <a:normAutofit/>
          </a:bodyPr>
          <a:lstStyle/>
          <a:p>
            <a:r>
              <a:rPr lang="it-IT" b="1" i="1" u="sng" dirty="0" smtClean="0">
                <a:solidFill>
                  <a:srgbClr val="FFC000"/>
                </a:solidFill>
                <a:effectLst>
                  <a:outerShdw blurRad="38100" dist="38100" dir="2700000" algn="tl">
                    <a:srgbClr val="000000">
                      <a:alpha val="43137"/>
                    </a:srgbClr>
                  </a:outerShdw>
                </a:effectLst>
              </a:rPr>
              <a:t>Troncatrice a disco</a:t>
            </a:r>
            <a:r>
              <a:rPr lang="it-IT" dirty="0" smtClean="0"/>
              <a:t>: deve essere provvista di una cuffia fissa e di una semicuffia mobile che lasci scoperto il solo tratto attivo del disco (protezione del disco dentato) ed essere dotate di pulsante a uomo presente sulla leva di comando.</a:t>
            </a:r>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pic>
        <p:nvPicPr>
          <p:cNvPr id="47106" name="Picture 2"/>
          <p:cNvPicPr>
            <a:picLocks noChangeAspect="1" noChangeArrowheads="1"/>
          </p:cNvPicPr>
          <p:nvPr/>
        </p:nvPicPr>
        <p:blipFill>
          <a:blip r:embed="rId2"/>
          <a:srcRect b="19745"/>
          <a:stretch>
            <a:fillRect/>
          </a:stretch>
        </p:blipFill>
        <p:spPr bwMode="auto">
          <a:xfrm>
            <a:off x="5286380" y="2071678"/>
            <a:ext cx="3208995" cy="40005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543428" cy="4572000"/>
          </a:xfrm>
        </p:spPr>
        <p:txBody>
          <a:bodyPr>
            <a:normAutofit/>
          </a:bodyPr>
          <a:lstStyle/>
          <a:p>
            <a:endParaRPr lang="it-IT" b="1" i="1" u="sng" dirty="0" smtClean="0">
              <a:solidFill>
                <a:srgbClr val="FFC000"/>
              </a:solidFill>
              <a:effectLst>
                <a:outerShdw blurRad="38100" dist="38100" dir="2700000" algn="tl">
                  <a:srgbClr val="000000">
                    <a:alpha val="43137"/>
                  </a:srgbClr>
                </a:outerShdw>
              </a:effectLst>
            </a:endParaRPr>
          </a:p>
          <a:p>
            <a:r>
              <a:rPr lang="it-IT" b="1" i="1" u="sng" dirty="0" smtClean="0">
                <a:solidFill>
                  <a:srgbClr val="FFC000"/>
                </a:solidFill>
                <a:effectLst>
                  <a:outerShdw blurRad="38100" dist="38100" dir="2700000" algn="tl">
                    <a:srgbClr val="000000">
                      <a:alpha val="43137"/>
                    </a:srgbClr>
                  </a:outerShdw>
                </a:effectLst>
              </a:rPr>
              <a:t>Trapano a colonna: </a:t>
            </a:r>
            <a:r>
              <a:rPr lang="it-IT" dirty="0" smtClean="0"/>
              <a:t>deve essere dotato di morsa, schermo protettivo interbloccato in corrispondenza dell'utensile e dispositivo di interblocco sul coperchio del variatore di giri.</a:t>
            </a:r>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pic>
        <p:nvPicPr>
          <p:cNvPr id="48130" name="Picture 2"/>
          <p:cNvPicPr>
            <a:picLocks noChangeAspect="1" noChangeArrowheads="1"/>
          </p:cNvPicPr>
          <p:nvPr/>
        </p:nvPicPr>
        <p:blipFill>
          <a:blip r:embed="rId2"/>
          <a:srcRect/>
          <a:stretch>
            <a:fillRect/>
          </a:stretch>
        </p:blipFill>
        <p:spPr bwMode="auto">
          <a:xfrm>
            <a:off x="5500694" y="1500174"/>
            <a:ext cx="2601920" cy="467481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it-IT" b="1" i="1" u="sng" dirty="0" smtClean="0">
                <a:solidFill>
                  <a:srgbClr val="FFC000"/>
                </a:solidFill>
                <a:effectLst>
                  <a:outerShdw blurRad="38100" dist="38100" dir="2700000" algn="tl">
                    <a:srgbClr val="000000">
                      <a:alpha val="43137"/>
                    </a:srgbClr>
                  </a:outerShdw>
                </a:effectLst>
              </a:rPr>
              <a:t>Tornio: </a:t>
            </a:r>
            <a:r>
              <a:rPr lang="it-IT" dirty="0" smtClean="0"/>
              <a:t>il mandrino deve essere protetto tramite una cuffia mobile dotata di interblocco.</a:t>
            </a:r>
          </a:p>
          <a:p>
            <a:r>
              <a:rPr lang="it-IT" dirty="0" smtClean="0"/>
              <a:t>L'utensile deve essere protetto tramite schermo trasparente per evitare la proiezione di schegge e consentire la visibilità della lavorazione. Deve essere protetta anche la parte posteriore del tornio tramite uno schermo fisso. </a:t>
            </a:r>
          </a:p>
          <a:p>
            <a:r>
              <a:rPr lang="it-IT" dirty="0" smtClean="0"/>
              <a:t>Nel caso di messa in moto a leva sporgente, deve essere presente il dispositivo che obblighi ad eseguire la manovra di avviamento in due tempi, onde evitare avviamenti accidentali. </a:t>
            </a:r>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49154" name="Picture 2"/>
          <p:cNvPicPr>
            <a:picLocks noChangeAspect="1" noChangeArrowheads="1"/>
          </p:cNvPicPr>
          <p:nvPr/>
        </p:nvPicPr>
        <p:blipFill>
          <a:blip r:embed="rId2"/>
          <a:srcRect/>
          <a:stretch>
            <a:fillRect/>
          </a:stretch>
        </p:blipFill>
        <p:spPr bwMode="auto">
          <a:xfrm>
            <a:off x="0" y="0"/>
            <a:ext cx="918255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it-IT" sz="2800" b="1" i="1" u="sng" dirty="0" smtClean="0">
                <a:solidFill>
                  <a:srgbClr val="FFC000"/>
                </a:solidFill>
                <a:effectLst>
                  <a:outerShdw blurRad="38100" dist="38100" dir="2700000" algn="tl">
                    <a:srgbClr val="000000">
                      <a:alpha val="43137"/>
                    </a:srgbClr>
                  </a:outerShdw>
                </a:effectLst>
              </a:rPr>
              <a:t>Molatrice: </a:t>
            </a:r>
            <a:r>
              <a:rPr lang="it-IT" dirty="0" smtClean="0"/>
              <a:t>deve essere dotata di etichetta applicata all'incastellatura o cartellino se il diametro della mola è inferiore a 50 mm, indicante tipo, qualità, diametro e velocità massima di uso. </a:t>
            </a:r>
          </a:p>
          <a:p>
            <a:r>
              <a:rPr lang="it-IT" dirty="0" smtClean="0"/>
              <a:t>La mola deve essere fissata al mandrino mediante due flange di adeguata resistenza, di diametro uguali tra loro e non inferiore a un terzo di quello della mola. I dischi rotanti devono essere protetti da robuste cuffie metalliche circondanti la massima parte della mola, capace di resistere all'urto dei frammenti di mola in caso di rottura. Il poggia pezzi deve essere regolato ad una distanza non superiore a 2 mm per evitare il trascinamento del pezzo in lavorazione. </a:t>
            </a:r>
          </a:p>
          <a:p>
            <a:r>
              <a:rPr lang="it-IT" dirty="0" smtClean="0"/>
              <a:t>Deve essere dotata di schermi infrangibili per la protezione dalla proiezione delle schegge. </a:t>
            </a:r>
          </a:p>
          <a:p>
            <a:r>
              <a:rPr lang="it-IT" dirty="0" smtClean="0"/>
              <a:t>I lavoratori devono indossare D.P.I. (occhiali, guanti). </a:t>
            </a:r>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srcRect/>
          <a:stretch>
            <a:fillRect/>
          </a:stretch>
        </p:blipFill>
        <p:spPr bwMode="auto">
          <a:xfrm>
            <a:off x="-1" y="0"/>
            <a:ext cx="916907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57554" y="2000240"/>
            <a:ext cx="5357850" cy="4095760"/>
          </a:xfrm>
        </p:spPr>
        <p:txBody>
          <a:bodyPr>
            <a:normAutofit/>
          </a:bodyPr>
          <a:lstStyle/>
          <a:p>
            <a:r>
              <a:rPr lang="it-IT" sz="2400" b="1" i="1" u="sng" dirty="0" smtClean="0">
                <a:solidFill>
                  <a:srgbClr val="FFC000"/>
                </a:solidFill>
                <a:effectLst>
                  <a:outerShdw blurRad="38100" dist="38100" dir="2700000" algn="tl">
                    <a:srgbClr val="000000">
                      <a:alpha val="43137"/>
                    </a:srgbClr>
                  </a:outerShdw>
                </a:effectLst>
              </a:rPr>
              <a:t>Pressa per la rimozione e </a:t>
            </a:r>
            <a:r>
              <a:rPr lang="it-IT" sz="2400" b="1" i="1" u="sng" dirty="0" err="1" smtClean="0">
                <a:solidFill>
                  <a:srgbClr val="FFC000"/>
                </a:solidFill>
                <a:effectLst>
                  <a:outerShdw blurRad="38100" dist="38100" dir="2700000" algn="tl">
                    <a:srgbClr val="000000">
                      <a:alpha val="43137"/>
                    </a:srgbClr>
                  </a:outerShdw>
                </a:effectLst>
              </a:rPr>
              <a:t>rimontaggio</a:t>
            </a:r>
            <a:r>
              <a:rPr lang="it-IT" sz="2400" b="1" i="1" u="sng" dirty="0" smtClean="0">
                <a:solidFill>
                  <a:srgbClr val="FFC000"/>
                </a:solidFill>
                <a:effectLst>
                  <a:outerShdw blurRad="38100" dist="38100" dir="2700000" algn="tl">
                    <a:srgbClr val="000000">
                      <a:alpha val="43137"/>
                    </a:srgbClr>
                  </a:outerShdw>
                </a:effectLst>
              </a:rPr>
              <a:t> di molle e cuscinetti: </a:t>
            </a:r>
            <a:r>
              <a:rPr lang="it-IT" dirty="0" smtClean="0"/>
              <a:t>deve essere dotata di schermi di protezione contro l'eventuale proiezione  di materiali.</a:t>
            </a:r>
          </a:p>
          <a:p>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pic>
        <p:nvPicPr>
          <p:cNvPr id="51202" name="Picture 2"/>
          <p:cNvPicPr>
            <a:picLocks noChangeAspect="1" noChangeArrowheads="1"/>
          </p:cNvPicPr>
          <p:nvPr/>
        </p:nvPicPr>
        <p:blipFill>
          <a:blip r:embed="rId2"/>
          <a:srcRect/>
          <a:stretch>
            <a:fillRect/>
          </a:stretch>
        </p:blipFill>
        <p:spPr bwMode="auto">
          <a:xfrm>
            <a:off x="571472" y="1571612"/>
            <a:ext cx="2428892" cy="483425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2000240"/>
            <a:ext cx="4572032" cy="4095760"/>
          </a:xfrm>
        </p:spPr>
        <p:txBody>
          <a:bodyPr>
            <a:normAutofit fontScale="92500" lnSpcReduction="10000"/>
          </a:bodyPr>
          <a:lstStyle/>
          <a:p>
            <a:r>
              <a:rPr lang="it-IT" sz="2400" dirty="0" smtClean="0"/>
              <a:t>Per ridurre l'esposizione ai gas e fumi di saldatura è necessario utilizzare </a:t>
            </a:r>
            <a:r>
              <a:rPr lang="it-IT" sz="2400" i="1" dirty="0" smtClean="0">
                <a:solidFill>
                  <a:srgbClr val="FFC000"/>
                </a:solidFill>
                <a:effectLst>
                  <a:outerShdw blurRad="38100" dist="38100" dir="2700000" algn="tl">
                    <a:srgbClr val="000000">
                      <a:alpha val="43137"/>
                    </a:srgbClr>
                  </a:outerShdw>
                </a:effectLst>
              </a:rPr>
              <a:t>sistemi di aspirazione localizzata</a:t>
            </a:r>
            <a:r>
              <a:rPr lang="it-IT" sz="2400" dirty="0" smtClean="0"/>
              <a:t>, come ad esempio aspiratori portatili con tubo flessibile per essere posizionati il più vicino possibile alla fonte di emissione.</a:t>
            </a:r>
          </a:p>
          <a:p>
            <a:r>
              <a:rPr lang="it-IT" sz="2400" dirty="0" smtClean="0"/>
              <a:t>D.P.I. per saldatura: grembiule, guanti in cuoio o tessuto ignifugo, occhiali, visiere e maschere da saldatore.</a:t>
            </a:r>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pic>
        <p:nvPicPr>
          <p:cNvPr id="52227" name="Picture 3"/>
          <p:cNvPicPr>
            <a:picLocks noChangeAspect="1" noChangeArrowheads="1"/>
          </p:cNvPicPr>
          <p:nvPr/>
        </p:nvPicPr>
        <p:blipFill>
          <a:blip r:embed="rId2"/>
          <a:srcRect/>
          <a:stretch>
            <a:fillRect/>
          </a:stretch>
        </p:blipFill>
        <p:spPr bwMode="auto">
          <a:xfrm>
            <a:off x="5786446" y="1500174"/>
            <a:ext cx="2620224" cy="47510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2000240"/>
            <a:ext cx="8143932" cy="4095760"/>
          </a:xfrm>
        </p:spPr>
        <p:txBody>
          <a:bodyPr>
            <a:normAutofit/>
          </a:bodyPr>
          <a:lstStyle/>
          <a:p>
            <a:r>
              <a:rPr lang="it-IT" sz="2400" dirty="0" smtClean="0"/>
              <a:t>Per ridurre il rischio di esplosione durante la saldatura sull’automezzo è necessario, prima di iniziare a saldare:</a:t>
            </a:r>
          </a:p>
          <a:p>
            <a:pPr lvl="1"/>
            <a:r>
              <a:rPr lang="it-IT" sz="2200" dirty="0" smtClean="0"/>
              <a:t>bonificare i serbatoi del carburante;</a:t>
            </a:r>
          </a:p>
          <a:p>
            <a:pPr lvl="1"/>
            <a:r>
              <a:rPr lang="it-IT" sz="2200" dirty="0" smtClean="0"/>
              <a:t>assicurarsi che non ci siano perdite di benzina (e nel caso eliminarle); </a:t>
            </a:r>
          </a:p>
          <a:p>
            <a:pPr lvl="1"/>
            <a:r>
              <a:rPr lang="it-IT" sz="2200" dirty="0" smtClean="0"/>
              <a:t>circoscrivere la zona di operazione con protezione di materiale non infiammabile per evitare che schegge incandescenti delle scorie di saldatura possano raggiungere parti infiammabili. </a:t>
            </a:r>
          </a:p>
          <a:p>
            <a:endParaRPr lang="en-US" dirty="0"/>
          </a:p>
        </p:txBody>
      </p:sp>
      <p:sp>
        <p:nvSpPr>
          <p:cNvPr id="2" name="Titolo 1"/>
          <p:cNvSpPr>
            <a:spLocks noGrp="1"/>
          </p:cNvSpPr>
          <p:nvPr>
            <p:ph type="title"/>
          </p:nvPr>
        </p:nvSpPr>
        <p:spPr/>
        <p:txBody>
          <a:bodyPr>
            <a:normAutofit fontScale="90000"/>
          </a:bodyPr>
          <a:lstStyle/>
          <a:p>
            <a:r>
              <a:rPr lang="it-IT" b="1" dirty="0" smtClean="0"/>
              <a:t>17 - LAVORAZIONI MECCANICHE ALLE MACCHINE UTENSILI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28968" y="1524000"/>
            <a:ext cx="5686436" cy="4572000"/>
          </a:xfrm>
        </p:spPr>
        <p:txBody>
          <a:bodyPr/>
          <a:lstStyle/>
          <a:p>
            <a:r>
              <a:rPr lang="it-IT" dirty="0" smtClean="0"/>
              <a:t>Per eseguire piccole manutenzioni su mezzi ingombranti (es. autobus, automezzi pesanti) devono essere utilizzate specifiche attrezzature per la salita, ad esempio ceste </a:t>
            </a:r>
            <a:r>
              <a:rPr lang="it-IT" dirty="0" err="1" smtClean="0"/>
              <a:t>autosollevanti</a:t>
            </a:r>
            <a:r>
              <a:rPr lang="it-IT" dirty="0" smtClean="0"/>
              <a:t> e scale portatili a palchetto con parapetto. </a:t>
            </a:r>
          </a:p>
          <a:p>
            <a:r>
              <a:rPr lang="it-IT" dirty="0" smtClean="0"/>
              <a:t>Non usare quindi scale portatili improvvisate, </a:t>
            </a:r>
            <a:r>
              <a:rPr lang="it-IT" dirty="0" err="1" smtClean="0"/>
              <a:t>pallets</a:t>
            </a:r>
            <a:r>
              <a:rPr lang="it-IT" dirty="0" smtClean="0"/>
              <a:t> o ceste sollevate con le forche dei carrelli elevatori.</a:t>
            </a:r>
            <a:endParaRPr lang="en-US" dirty="0"/>
          </a:p>
        </p:txBody>
      </p:sp>
      <p:sp>
        <p:nvSpPr>
          <p:cNvPr id="2" name="Titolo 1"/>
          <p:cNvSpPr>
            <a:spLocks noGrp="1"/>
          </p:cNvSpPr>
          <p:nvPr>
            <p:ph type="title"/>
          </p:nvPr>
        </p:nvSpPr>
        <p:spPr/>
        <p:txBody>
          <a:bodyPr/>
          <a:lstStyle/>
          <a:p>
            <a:r>
              <a:rPr lang="it-IT" b="1" dirty="0" smtClean="0"/>
              <a:t>18 - LAVORI IN ALTEZZA</a:t>
            </a:r>
            <a:endParaRPr lang="en-US" dirty="0"/>
          </a:p>
        </p:txBody>
      </p:sp>
      <p:pic>
        <p:nvPicPr>
          <p:cNvPr id="53250" name="Picture 2"/>
          <p:cNvPicPr>
            <a:picLocks noChangeAspect="1" noChangeArrowheads="1"/>
          </p:cNvPicPr>
          <p:nvPr/>
        </p:nvPicPr>
        <p:blipFill>
          <a:blip r:embed="rId2"/>
          <a:srcRect/>
          <a:stretch>
            <a:fillRect/>
          </a:stretch>
        </p:blipFill>
        <p:spPr bwMode="auto">
          <a:xfrm>
            <a:off x="642910" y="1500174"/>
            <a:ext cx="2286016" cy="48297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Si evidenzia:</a:t>
            </a:r>
          </a:p>
          <a:p>
            <a:pPr lvl="1"/>
            <a:r>
              <a:rPr lang="it-IT" dirty="0" smtClean="0"/>
              <a:t>la fase di </a:t>
            </a:r>
            <a:r>
              <a:rPr lang="it-IT" dirty="0" err="1" smtClean="0"/>
              <a:t>gonfiaggio</a:t>
            </a:r>
            <a:r>
              <a:rPr lang="it-IT" dirty="0" smtClean="0"/>
              <a:t> dei pneumatici di grandi dimensioni deve essere tassativamente eseguita con il pneumatico all’interno di una specifica gabbia metallica. Nel caso di “cerchio a settori” i rischi sono più elevati in quanto parti del cerchio, se non montate correttamente, possono essere violentemente espulse colpendo l’addetto; </a:t>
            </a:r>
            <a:endParaRPr lang="en-US" dirty="0"/>
          </a:p>
        </p:txBody>
      </p:sp>
      <p:sp>
        <p:nvSpPr>
          <p:cNvPr id="2" name="Titolo 1"/>
          <p:cNvSpPr>
            <a:spLocks noGrp="1"/>
          </p:cNvSpPr>
          <p:nvPr>
            <p:ph type="title"/>
          </p:nvPr>
        </p:nvSpPr>
        <p:spPr/>
        <p:txBody>
          <a:bodyPr>
            <a:normAutofit fontScale="90000"/>
          </a:bodyPr>
          <a:lstStyle/>
          <a:p>
            <a:r>
              <a:rPr lang="it-IT" b="1" dirty="0" smtClean="0"/>
              <a:t>19 - RIPARAZIONE E SOSTITUZIONE PNEUMATICI</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54274" name="Picture 2"/>
          <p:cNvPicPr>
            <a:picLocks noChangeAspect="1" noChangeArrowheads="1"/>
          </p:cNvPicPr>
          <p:nvPr/>
        </p:nvPicPr>
        <p:blipFill>
          <a:blip r:embed="rId2"/>
          <a:srcRect/>
          <a:stretch>
            <a:fillRect/>
          </a:stretch>
        </p:blipFill>
        <p:spPr bwMode="auto">
          <a:xfrm>
            <a:off x="0" y="0"/>
            <a:ext cx="9144000" cy="6885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55298" name="Picture 2"/>
          <p:cNvPicPr>
            <a:picLocks noChangeAspect="1" noChangeArrowheads="1"/>
          </p:cNvPicPr>
          <p:nvPr/>
        </p:nvPicPr>
        <p:blipFill>
          <a:blip r:embed="rId2"/>
          <a:srcRect/>
          <a:stretch>
            <a:fillRect/>
          </a:stretch>
        </p:blipFill>
        <p:spPr bwMode="auto">
          <a:xfrm>
            <a:off x="0" y="500042"/>
            <a:ext cx="9144000"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en-US"/>
          </a:p>
        </p:txBody>
      </p:sp>
      <p:sp>
        <p:nvSpPr>
          <p:cNvPr id="3" name="Titolo 2"/>
          <p:cNvSpPr>
            <a:spLocks noGrp="1"/>
          </p:cNvSpPr>
          <p:nvPr>
            <p:ph type="title"/>
          </p:nvPr>
        </p:nvSpPr>
        <p:spPr/>
        <p:txBody>
          <a:bodyPr/>
          <a:lstStyle/>
          <a:p>
            <a:endParaRPr lang="en-US"/>
          </a:p>
        </p:txBody>
      </p:sp>
      <p:pic>
        <p:nvPicPr>
          <p:cNvPr id="56322" name="Picture 2"/>
          <p:cNvPicPr>
            <a:picLocks noChangeAspect="1" noChangeArrowheads="1"/>
          </p:cNvPicPr>
          <p:nvPr/>
        </p:nvPicPr>
        <p:blipFill>
          <a:blip r:embed="rId2"/>
          <a:srcRect r="11725"/>
          <a:stretch>
            <a:fillRect/>
          </a:stretch>
        </p:blipFill>
        <p:spPr bwMode="auto">
          <a:xfrm>
            <a:off x="0" y="0"/>
            <a:ext cx="9144000" cy="68892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Si evidenzia:</a:t>
            </a:r>
          </a:p>
          <a:p>
            <a:pPr lvl="1"/>
            <a:r>
              <a:rPr lang="it-IT" dirty="0" smtClean="0"/>
              <a:t>nell’uso delle bilanciatrici dei pneumatici si dovrà prestare attenzione al corretto posizionamento del </a:t>
            </a:r>
            <a:r>
              <a:rPr lang="it-IT" dirty="0" err="1" smtClean="0"/>
              <a:t>microinterrutore</a:t>
            </a:r>
            <a:r>
              <a:rPr lang="it-IT" dirty="0" smtClean="0"/>
              <a:t> che deve arrestare la rotazione della ruota prima del sollevamento del riparo protettivo. Tale dispositivo permetterà che il sollevamento del riparo possa avvenire solo una volta che tutte le parti in movimento siano ferme evitando il contatto con elementi rotanti pericolosi (staffe e dispositivo di fissaggio).</a:t>
            </a:r>
            <a:endParaRPr lang="en-US" dirty="0"/>
          </a:p>
        </p:txBody>
      </p:sp>
      <p:sp>
        <p:nvSpPr>
          <p:cNvPr id="2" name="Titolo 1"/>
          <p:cNvSpPr>
            <a:spLocks noGrp="1"/>
          </p:cNvSpPr>
          <p:nvPr>
            <p:ph type="title"/>
          </p:nvPr>
        </p:nvSpPr>
        <p:spPr/>
        <p:txBody>
          <a:bodyPr>
            <a:normAutofit fontScale="90000"/>
          </a:bodyPr>
          <a:lstStyle/>
          <a:p>
            <a:r>
              <a:rPr lang="it-IT" b="1" dirty="0" smtClean="0"/>
              <a:t>19 - RIPARAZIONE E SOSTITUZIONE PNEUMATICI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US"/>
          </a:p>
        </p:txBody>
      </p:sp>
      <p:sp>
        <p:nvSpPr>
          <p:cNvPr id="2" name="Titolo 1"/>
          <p:cNvSpPr>
            <a:spLocks noGrp="1"/>
          </p:cNvSpPr>
          <p:nvPr>
            <p:ph type="title"/>
          </p:nvPr>
        </p:nvSpPr>
        <p:spPr/>
        <p:txBody>
          <a:bodyPr/>
          <a:lstStyle/>
          <a:p>
            <a:endParaRPr lang="en-US"/>
          </a:p>
        </p:txBody>
      </p:sp>
      <p:pic>
        <p:nvPicPr>
          <p:cNvPr id="57346" name="Picture 2"/>
          <p:cNvPicPr>
            <a:picLocks noChangeAspect="1" noChangeArrowheads="1"/>
          </p:cNvPicPr>
          <p:nvPr/>
        </p:nvPicPr>
        <p:blipFill>
          <a:blip r:embed="rId2"/>
          <a:srcRect/>
          <a:stretch>
            <a:fillRect/>
          </a:stretch>
        </p:blipFill>
        <p:spPr bwMode="auto">
          <a:xfrm>
            <a:off x="0" y="-1"/>
            <a:ext cx="9144000" cy="6859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111"/>
          <a:stretch>
            <a:fillRect/>
          </a:stretch>
        </p:blipFill>
        <p:spPr bwMode="auto">
          <a:xfrm>
            <a:off x="0" y="0"/>
            <a:ext cx="9144000" cy="6858000"/>
          </a:xfrm>
          <a:prstGeom prst="rect">
            <a:avLst/>
          </a:prstGeom>
          <a:noFill/>
          <a:ln w="9525">
            <a:noFill/>
            <a:miter lim="800000"/>
            <a:headEnd/>
            <a:tailEnd/>
          </a:ln>
          <a:effectLst/>
        </p:spPr>
      </p:pic>
      <p:sp>
        <p:nvSpPr>
          <p:cNvPr id="4" name="CasellaDiTesto 3"/>
          <p:cNvSpPr txBox="1"/>
          <p:nvPr/>
        </p:nvSpPr>
        <p:spPr>
          <a:xfrm>
            <a:off x="214282" y="4000504"/>
            <a:ext cx="8715436" cy="1323439"/>
          </a:xfrm>
          <a:prstGeom prst="rect">
            <a:avLst/>
          </a:prstGeom>
          <a:noFill/>
        </p:spPr>
        <p:txBody>
          <a:bodyPr wrap="square" rtlCol="0">
            <a:spAutoFit/>
          </a:bodyPr>
          <a:lstStyle/>
          <a:p>
            <a:pPr algn="ctr"/>
            <a:r>
              <a:rPr lang="it-IT"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“Carrozzerie</a:t>
            </a:r>
            <a:r>
              <a:rPr lang="it-IT"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r>
              <a:rPr lang="it-IT" dirty="0" smtClean="0"/>
              <a:t>Polveri</a:t>
            </a:r>
          </a:p>
          <a:p>
            <a:r>
              <a:rPr lang="it-IT" dirty="0" smtClean="0"/>
              <a:t>Gas e fumi di saldatura</a:t>
            </a:r>
          </a:p>
          <a:p>
            <a:r>
              <a:rPr lang="it-IT" dirty="0" smtClean="0"/>
              <a:t>Rumore</a:t>
            </a:r>
          </a:p>
          <a:p>
            <a:endParaRPr lang="it-IT" dirty="0" smtClean="0"/>
          </a:p>
          <a:p>
            <a:r>
              <a:rPr lang="it-IT" dirty="0" err="1" smtClean="0"/>
              <a:t>---</a:t>
            </a:r>
            <a:endParaRPr lang="it-IT" dirty="0" smtClean="0"/>
          </a:p>
          <a:p>
            <a:endParaRPr lang="it-IT" dirty="0" smtClean="0"/>
          </a:p>
          <a:p>
            <a:r>
              <a:rPr lang="it-IT" dirty="0" smtClean="0"/>
              <a:t>Proiezioni di schegge o di schizzi di sostanze chimiche;</a:t>
            </a:r>
          </a:p>
          <a:p>
            <a:r>
              <a:rPr lang="it-IT" dirty="0" smtClean="0"/>
              <a:t>Ferite nelle lavorazioni di taglio;</a:t>
            </a:r>
          </a:p>
          <a:p>
            <a:r>
              <a:rPr lang="it-IT" dirty="0" smtClean="0"/>
              <a:t>Smerigliatura;</a:t>
            </a:r>
          </a:p>
          <a:p>
            <a:r>
              <a:rPr lang="it-IT" dirty="0" smtClean="0"/>
              <a:t>Molatura;</a:t>
            </a:r>
          </a:p>
          <a:p>
            <a:endParaRPr lang="en-US" dirty="0"/>
          </a:p>
        </p:txBody>
      </p:sp>
      <p:sp>
        <p:nvSpPr>
          <p:cNvPr id="3" name="Titolo 2"/>
          <p:cNvSpPr>
            <a:spLocks noGrp="1"/>
          </p:cNvSpPr>
          <p:nvPr>
            <p:ph type="title"/>
          </p:nvPr>
        </p:nvSpPr>
        <p:spPr/>
        <p:txBody>
          <a:bodyPr/>
          <a:lstStyle/>
          <a:p>
            <a:r>
              <a:rPr lang="it-IT" dirty="0" smtClean="0"/>
              <a:t>Principali rischi</a:t>
            </a:r>
            <a:endParaRPr lang="en-US" dirty="0"/>
          </a:p>
        </p:txBody>
      </p:sp>
      <p:pic>
        <p:nvPicPr>
          <p:cNvPr id="2050" name="Picture 2"/>
          <p:cNvPicPr>
            <a:picLocks noChangeAspect="1" noChangeArrowheads="1"/>
          </p:cNvPicPr>
          <p:nvPr/>
        </p:nvPicPr>
        <p:blipFill>
          <a:blip r:embed="rId2"/>
          <a:srcRect/>
          <a:stretch>
            <a:fillRect/>
          </a:stretch>
        </p:blipFill>
        <p:spPr bwMode="auto">
          <a:xfrm>
            <a:off x="4286248" y="1142984"/>
            <a:ext cx="4156920" cy="285752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Formazione addetti al Primo Soccorso;</a:t>
            </a:r>
          </a:p>
          <a:p>
            <a:r>
              <a:rPr lang="it-IT" dirty="0" smtClean="0"/>
              <a:t>Formazione addetti all’antincendio. </a:t>
            </a:r>
          </a:p>
          <a:p>
            <a:r>
              <a:rPr lang="it-IT" dirty="0" smtClean="0"/>
              <a:t>Informazione secondo l’Accordo S.R. </a:t>
            </a:r>
            <a:r>
              <a:rPr lang="en-US" dirty="0" smtClean="0"/>
              <a:t>del 21/12/11;</a:t>
            </a:r>
          </a:p>
          <a:p>
            <a:r>
              <a:rPr lang="it-IT" dirty="0" smtClean="0"/>
              <a:t>Addestramento per coloro che utilizzato attrezzature pericolose secondo l’accordo S.R. del </a:t>
            </a:r>
            <a:r>
              <a:rPr lang="en-US" dirty="0" smtClean="0"/>
              <a:t>22/02/12;</a:t>
            </a:r>
          </a:p>
          <a:p>
            <a:r>
              <a:rPr lang="it-IT" dirty="0" smtClean="0"/>
              <a:t>Formazione sull’uso di particolari DPI;</a:t>
            </a:r>
          </a:p>
          <a:p>
            <a:r>
              <a:rPr lang="it-IT" dirty="0" smtClean="0"/>
              <a:t>Formazione del dipendente eletto RLS;</a:t>
            </a:r>
          </a:p>
          <a:p>
            <a:r>
              <a:rPr lang="it-IT" dirty="0" smtClean="0"/>
              <a:t>Formazione per il datore di lavoro RSPP;</a:t>
            </a:r>
            <a:endParaRPr lang="en-US" dirty="0"/>
          </a:p>
        </p:txBody>
      </p:sp>
      <p:sp>
        <p:nvSpPr>
          <p:cNvPr id="2" name="Titolo 1"/>
          <p:cNvSpPr>
            <a:spLocks noGrp="1"/>
          </p:cNvSpPr>
          <p:nvPr>
            <p:ph type="title"/>
          </p:nvPr>
        </p:nvSpPr>
        <p:spPr/>
        <p:txBody>
          <a:bodyPr>
            <a:noAutofit/>
          </a:bodyPr>
          <a:lstStyle/>
          <a:p>
            <a:r>
              <a:rPr lang="it-IT" sz="3200" b="1" dirty="0" smtClean="0">
                <a:solidFill>
                  <a:srgbClr val="FFFF00"/>
                </a:solidFill>
                <a:effectLst>
                  <a:outerShdw blurRad="38100" dist="38100" dir="2700000" algn="tl">
                    <a:srgbClr val="000000">
                      <a:alpha val="43137"/>
                    </a:srgbClr>
                  </a:outerShdw>
                </a:effectLst>
              </a:rPr>
              <a:t>Informazione e formazione dei lavoratori dei loro rappresentanti e del datore di lavoro</a:t>
            </a:r>
            <a:endParaRPr 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14422"/>
            <a:ext cx="5043494" cy="3643338"/>
          </a:xfrm>
        </p:spPr>
        <p:txBody>
          <a:bodyPr>
            <a:normAutofit fontScale="92500" lnSpcReduction="10000"/>
          </a:bodyPr>
          <a:lstStyle/>
          <a:p>
            <a:r>
              <a:rPr lang="it-IT" dirty="0" smtClean="0"/>
              <a:t>Ferme restando le misure di prevenzione incendi, dal 10 gennaio 2005, con l’entrata in vigore della L. </a:t>
            </a:r>
            <a:r>
              <a:rPr lang="it-IT" dirty="0" err="1" smtClean="0"/>
              <a:t>n°</a:t>
            </a:r>
            <a:r>
              <a:rPr lang="it-IT" dirty="0" smtClean="0"/>
              <a:t> 3/2003 - art. 51,  il divieto di fumo è stato esteso a tutti i luoghi di lavoro chiusi. E’ obbligo del datore di lavoro far rispettare tale divieto ai lavoratori, lui stesso in primis, a difesa di tutti (fumo passivo).</a:t>
            </a:r>
          </a:p>
          <a:p>
            <a:endParaRPr lang="en-US" dirty="0"/>
          </a:p>
        </p:txBody>
      </p:sp>
      <p:sp>
        <p:nvSpPr>
          <p:cNvPr id="2" name="Titolo 1"/>
          <p:cNvSpPr>
            <a:spLocks noGrp="1"/>
          </p:cNvSpPr>
          <p:nvPr>
            <p:ph type="title"/>
          </p:nvPr>
        </p:nvSpPr>
        <p:spPr/>
        <p:txBody>
          <a:bodyPr>
            <a:normAutofit fontScale="90000"/>
          </a:bodyPr>
          <a:lstStyle/>
          <a:p>
            <a:r>
              <a:rPr lang="it-IT" b="1" dirty="0" smtClean="0"/>
              <a:t/>
            </a:r>
            <a:br>
              <a:rPr lang="it-IT" b="1" dirty="0" smtClean="0"/>
            </a:br>
            <a:r>
              <a:rPr lang="it-IT" sz="3600" b="1" dirty="0" smtClean="0">
                <a:solidFill>
                  <a:srgbClr val="FFFF00"/>
                </a:solidFill>
                <a:effectLst>
                  <a:outerShdw blurRad="38100" dist="38100" dir="2700000" algn="tl">
                    <a:srgbClr val="000000">
                      <a:alpha val="43137"/>
                    </a:srgbClr>
                  </a:outerShdw>
                </a:effectLst>
              </a:rPr>
              <a:t>Divieto di fumo</a:t>
            </a:r>
            <a:r>
              <a:rPr lang="it-IT" b="1" dirty="0" smtClean="0"/>
              <a:t/>
            </a:r>
            <a:br>
              <a:rPr lang="it-IT" b="1" dirty="0" smtClean="0"/>
            </a:br>
            <a:endParaRPr lang="en-US" dirty="0"/>
          </a:p>
        </p:txBody>
      </p:sp>
      <p:pic>
        <p:nvPicPr>
          <p:cNvPr id="58370" name="Picture 2"/>
          <p:cNvPicPr>
            <a:picLocks noChangeAspect="1" noChangeArrowheads="1"/>
          </p:cNvPicPr>
          <p:nvPr/>
        </p:nvPicPr>
        <p:blipFill>
          <a:blip r:embed="rId2"/>
          <a:srcRect/>
          <a:stretch>
            <a:fillRect/>
          </a:stretch>
        </p:blipFill>
        <p:spPr bwMode="auto">
          <a:xfrm>
            <a:off x="5643570" y="1571612"/>
            <a:ext cx="2979737" cy="2130425"/>
          </a:xfrm>
          <a:prstGeom prst="rect">
            <a:avLst/>
          </a:prstGeom>
          <a:ln>
            <a:noFill/>
          </a:ln>
          <a:effectLst>
            <a:outerShdw blurRad="190500" algn="tl" rotWithShape="0">
              <a:srgbClr val="000000">
                <a:alpha val="70000"/>
              </a:srgbClr>
            </a:outerShdw>
          </a:effectLst>
        </p:spPr>
      </p:pic>
      <p:pic>
        <p:nvPicPr>
          <p:cNvPr id="58371" name="Picture 3"/>
          <p:cNvPicPr>
            <a:picLocks noChangeAspect="1" noChangeArrowheads="1"/>
          </p:cNvPicPr>
          <p:nvPr/>
        </p:nvPicPr>
        <p:blipFill>
          <a:blip r:embed="rId3"/>
          <a:srcRect/>
          <a:stretch>
            <a:fillRect/>
          </a:stretch>
        </p:blipFill>
        <p:spPr bwMode="auto">
          <a:xfrm>
            <a:off x="0" y="4733925"/>
            <a:ext cx="9144000" cy="2124075"/>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smtClean="0"/>
              <a:t>Tra le attività soggette al divieto di assunzione e di somministrazione di bevande alcoliche e superalcoliche, individuate con Provvedimento del 16.3.2006, rientrano anche:</a:t>
            </a:r>
          </a:p>
          <a:p>
            <a:pPr lvl="1"/>
            <a:r>
              <a:rPr lang="it-IT" dirty="0" smtClean="0"/>
              <a:t>addetti alla guida di veicoli stradali per i quali è richiesto il possesso della patente </a:t>
            </a:r>
            <a:br>
              <a:rPr lang="it-IT" dirty="0" smtClean="0"/>
            </a:br>
            <a:r>
              <a:rPr lang="it-IT" dirty="0" smtClean="0"/>
              <a:t>di guida categoria B, C, D, E;</a:t>
            </a:r>
          </a:p>
          <a:p>
            <a:pPr lvl="1"/>
            <a:r>
              <a:rPr lang="it-IT" dirty="0" smtClean="0"/>
              <a:t>addetti alla guida di macchine </a:t>
            </a:r>
            <a:br>
              <a:rPr lang="it-IT" dirty="0" smtClean="0"/>
            </a:br>
            <a:r>
              <a:rPr lang="it-IT" dirty="0" smtClean="0"/>
              <a:t>per la movimentazione merci </a:t>
            </a:r>
            <a:br>
              <a:rPr lang="it-IT" dirty="0" smtClean="0"/>
            </a:br>
            <a:r>
              <a:rPr lang="it-IT" dirty="0" smtClean="0"/>
              <a:t>(</a:t>
            </a:r>
            <a:r>
              <a:rPr lang="it-IT" i="1" dirty="0" smtClean="0"/>
              <a:t>compresi i carrelli elevatori ndr</a:t>
            </a:r>
            <a:r>
              <a:rPr lang="it-IT" dirty="0" smtClean="0"/>
              <a:t>).</a:t>
            </a:r>
          </a:p>
          <a:p>
            <a:endParaRPr lang="en-US" dirty="0"/>
          </a:p>
        </p:txBody>
      </p:sp>
      <p:sp>
        <p:nvSpPr>
          <p:cNvPr id="2" name="Titolo 1"/>
          <p:cNvSpPr>
            <a:spLocks noGrp="1"/>
          </p:cNvSpPr>
          <p:nvPr>
            <p:ph type="title"/>
          </p:nvPr>
        </p:nvSpPr>
        <p:spPr/>
        <p:txBody>
          <a:bodyPr>
            <a:normAutofit/>
          </a:bodyPr>
          <a:lstStyle/>
          <a:p>
            <a:r>
              <a:rPr lang="it-IT" sz="3200" b="1" dirty="0" smtClean="0">
                <a:solidFill>
                  <a:srgbClr val="FFFF00"/>
                </a:solidFill>
                <a:effectLst>
                  <a:outerShdw blurRad="38100" dist="38100" dir="2700000" algn="tl">
                    <a:srgbClr val="000000">
                      <a:alpha val="43137"/>
                    </a:srgbClr>
                  </a:outerShdw>
                </a:effectLst>
              </a:rPr>
              <a:t>Divieto di consumo di bevande alcoliche</a:t>
            </a:r>
            <a:br>
              <a:rPr lang="it-IT" sz="3200" b="1" dirty="0" smtClean="0">
                <a:solidFill>
                  <a:srgbClr val="FFFF00"/>
                </a:solidFill>
                <a:effectLst>
                  <a:outerShdw blurRad="38100" dist="38100" dir="2700000" algn="tl">
                    <a:srgbClr val="000000">
                      <a:alpha val="43137"/>
                    </a:srgbClr>
                  </a:outerShdw>
                </a:effectLst>
              </a:rPr>
            </a:br>
            <a:endParaRPr sz="3200" b="1" smtClean="0">
              <a:solidFill>
                <a:srgbClr val="FFFF00"/>
              </a:solidFill>
              <a:effectLst>
                <a:outerShdw blurRad="38100" dist="38100" dir="2700000" algn="tl">
                  <a:srgbClr val="000000">
                    <a:alpha val="43137"/>
                  </a:srgbClr>
                </a:outerShdw>
              </a:effectLst>
            </a:endParaRPr>
          </a:p>
        </p:txBody>
      </p:sp>
      <p:pic>
        <p:nvPicPr>
          <p:cNvPr id="59394" name="Picture 2"/>
          <p:cNvPicPr>
            <a:picLocks noChangeAspect="1" noChangeArrowheads="1"/>
          </p:cNvPicPr>
          <p:nvPr/>
        </p:nvPicPr>
        <p:blipFill>
          <a:blip r:embed="rId2"/>
          <a:srcRect/>
          <a:stretch>
            <a:fillRect/>
          </a:stretch>
        </p:blipFill>
        <p:spPr bwMode="auto">
          <a:xfrm>
            <a:off x="5929322" y="3714752"/>
            <a:ext cx="2928934" cy="2928934"/>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229600" cy="5119710"/>
          </a:xfrm>
        </p:spPr>
        <p:txBody>
          <a:bodyPr>
            <a:normAutofit/>
          </a:bodyPr>
          <a:lstStyle/>
          <a:p>
            <a:r>
              <a:rPr lang="it-IT" dirty="0" smtClean="0"/>
              <a:t>Certificato di prevenzione incendi (CPI)</a:t>
            </a:r>
          </a:p>
          <a:p>
            <a:r>
              <a:rPr lang="it-IT" dirty="0" smtClean="0"/>
              <a:t>Denuncia degli impianti elettrici installati in zone con pericolo di esplosione o incendio (con verifica biennale)</a:t>
            </a:r>
          </a:p>
          <a:p>
            <a:r>
              <a:rPr lang="it-IT" dirty="0" smtClean="0"/>
              <a:t>Denuncia di messa a terra (e ultima verifica)</a:t>
            </a:r>
          </a:p>
          <a:p>
            <a:r>
              <a:rPr lang="it-IT" dirty="0" smtClean="0"/>
              <a:t>Dichiarazione di conformità dell’impianto elettrico</a:t>
            </a:r>
          </a:p>
          <a:p>
            <a:r>
              <a:rPr lang="it-IT" dirty="0" smtClean="0"/>
              <a:t>Libretti degli impianti di sollevamento (con verifica annuale)</a:t>
            </a:r>
          </a:p>
          <a:p>
            <a:r>
              <a:rPr lang="it-IT" dirty="0" smtClean="0"/>
              <a:t>Libretti matricolari dei compressori</a:t>
            </a:r>
          </a:p>
          <a:p>
            <a:r>
              <a:rPr lang="it-IT" dirty="0" smtClean="0"/>
              <a:t>Schede di sicurezza delle sostanze e dei preparati utilizzati</a:t>
            </a:r>
          </a:p>
        </p:txBody>
      </p:sp>
      <p:sp>
        <p:nvSpPr>
          <p:cNvPr id="2" name="Titolo 1"/>
          <p:cNvSpPr>
            <a:spLocks noGrp="1"/>
          </p:cNvSpPr>
          <p:nvPr>
            <p:ph type="title"/>
          </p:nvPr>
        </p:nvSpPr>
        <p:spPr/>
        <p:txBody>
          <a:bodyPr>
            <a:normAutofit/>
          </a:bodyPr>
          <a:lstStyle/>
          <a:p>
            <a:r>
              <a:rPr lang="it-IT" sz="3200" b="1" dirty="0" smtClean="0">
                <a:solidFill>
                  <a:srgbClr val="FFFF00"/>
                </a:solidFill>
                <a:effectLst>
                  <a:outerShdw blurRad="38100" dist="38100" dir="2700000" algn="tl">
                    <a:srgbClr val="000000">
                      <a:alpha val="43137"/>
                    </a:srgbClr>
                  </a:outerShdw>
                </a:effectLst>
              </a:rPr>
              <a:t>Elenco dei documenti</a:t>
            </a:r>
            <a:br>
              <a:rPr lang="it-IT" sz="3200" b="1" dirty="0" smtClean="0">
                <a:solidFill>
                  <a:srgbClr val="FFFF00"/>
                </a:solidFill>
                <a:effectLst>
                  <a:outerShdw blurRad="38100" dist="38100" dir="2700000" algn="tl">
                    <a:srgbClr val="000000">
                      <a:alpha val="43137"/>
                    </a:srgbClr>
                  </a:outerShdw>
                </a:effectLst>
              </a:rPr>
            </a:br>
            <a:endParaRPr sz="3200" b="1"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8229600" cy="5119710"/>
          </a:xfrm>
        </p:spPr>
        <p:txBody>
          <a:bodyPr>
            <a:normAutofit/>
          </a:bodyPr>
          <a:lstStyle/>
          <a:p>
            <a:r>
              <a:rPr lang="it-IT" smtClean="0"/>
              <a:t>Documento di valutazione </a:t>
            </a:r>
            <a:r>
              <a:rPr lang="it-IT" dirty="0" smtClean="0"/>
              <a:t>dei rischi (normale </a:t>
            </a:r>
            <a:r>
              <a:rPr lang="it-IT" smtClean="0"/>
              <a:t>o secondo le procedure standardizzate) comprendente</a:t>
            </a:r>
            <a:r>
              <a:rPr lang="it-IT" dirty="0" smtClean="0"/>
              <a:t>: </a:t>
            </a:r>
          </a:p>
          <a:p>
            <a:pPr lvl="1"/>
            <a:r>
              <a:rPr lang="it-IT" b="1" smtClean="0"/>
              <a:t>rumore</a:t>
            </a:r>
            <a:endParaRPr lang="it-IT" dirty="0" smtClean="0"/>
          </a:p>
          <a:p>
            <a:pPr lvl="1"/>
            <a:r>
              <a:rPr lang="it-IT" b="1" smtClean="0"/>
              <a:t>vibrazioni</a:t>
            </a:r>
            <a:endParaRPr lang="it-IT" dirty="0" smtClean="0"/>
          </a:p>
          <a:p>
            <a:pPr lvl="1"/>
            <a:r>
              <a:rPr lang="it-IT" b="1" smtClean="0"/>
              <a:t>agenti chimici</a:t>
            </a:r>
            <a:endParaRPr lang="it-IT" dirty="0" smtClean="0"/>
          </a:p>
          <a:p>
            <a:pPr lvl="1"/>
            <a:r>
              <a:rPr lang="it-IT" b="1" dirty="0" smtClean="0"/>
              <a:t>movimentazione manuale dei carichi</a:t>
            </a:r>
            <a:r>
              <a:rPr lang="it-IT" dirty="0" smtClean="0"/>
              <a:t> </a:t>
            </a:r>
            <a:r>
              <a:rPr lang="it-IT" b="1" dirty="0" smtClean="0"/>
              <a:t>(</a:t>
            </a:r>
            <a:r>
              <a:rPr lang="it-IT" b="1" i="1" smtClean="0"/>
              <a:t>MMC)</a:t>
            </a:r>
            <a:endParaRPr lang="it-IT" dirty="0" smtClean="0"/>
          </a:p>
          <a:p>
            <a:pPr lvl="1"/>
            <a:r>
              <a:rPr lang="it-IT" b="1" dirty="0" smtClean="0"/>
              <a:t>incendio</a:t>
            </a:r>
            <a:endParaRPr lang="it-IT" dirty="0" smtClean="0"/>
          </a:p>
          <a:p>
            <a:pPr lvl="1"/>
            <a:r>
              <a:rPr lang="it-IT" b="1" smtClean="0"/>
              <a:t>amianto</a:t>
            </a:r>
            <a:r>
              <a:rPr lang="it-IT" smtClean="0"/>
              <a:t> </a:t>
            </a:r>
            <a:r>
              <a:rPr lang="it-IT" i="1" smtClean="0"/>
              <a:t>(es.coperture </a:t>
            </a:r>
            <a:r>
              <a:rPr lang="it-IT" i="1" dirty="0" smtClean="0"/>
              <a:t>in eternit in ambiente di lavoro)</a:t>
            </a:r>
            <a:endParaRPr lang="it-IT" dirty="0" smtClean="0"/>
          </a:p>
          <a:p>
            <a:pPr lvl="1"/>
            <a:r>
              <a:rPr lang="it-IT" b="1" dirty="0" smtClean="0"/>
              <a:t>piano d’emergenza</a:t>
            </a:r>
            <a:endParaRPr lang="it-IT" dirty="0" smtClean="0"/>
          </a:p>
          <a:p>
            <a:pPr lvl="1"/>
            <a:r>
              <a:rPr lang="it-IT" b="1" dirty="0" smtClean="0"/>
              <a:t>atmosfere esplosive</a:t>
            </a:r>
            <a:endParaRPr lang="it-IT" dirty="0" smtClean="0"/>
          </a:p>
          <a:p>
            <a:pPr lvl="1"/>
            <a:r>
              <a:rPr lang="it-IT" b="1" dirty="0" smtClean="0"/>
              <a:t>stress correlato al lavoro</a:t>
            </a:r>
            <a:endParaRPr lang="it-IT" dirty="0" smtClean="0"/>
          </a:p>
          <a:p>
            <a:pPr lvl="1"/>
            <a:r>
              <a:rPr lang="it-IT" b="1" dirty="0" smtClean="0"/>
              <a:t>rischi interferenti (DUVRI)</a:t>
            </a:r>
            <a:endParaRPr lang="it-IT" dirty="0" smtClean="0"/>
          </a:p>
        </p:txBody>
      </p:sp>
      <p:sp>
        <p:nvSpPr>
          <p:cNvPr id="2" name="Titolo 1"/>
          <p:cNvSpPr>
            <a:spLocks noGrp="1"/>
          </p:cNvSpPr>
          <p:nvPr>
            <p:ph type="title"/>
          </p:nvPr>
        </p:nvSpPr>
        <p:spPr/>
        <p:txBody>
          <a:bodyPr>
            <a:normAutofit/>
          </a:bodyPr>
          <a:lstStyle/>
          <a:p>
            <a:r>
              <a:rPr lang="it-IT" sz="3200" b="1" dirty="0" smtClean="0">
                <a:solidFill>
                  <a:srgbClr val="FFFF00"/>
                </a:solidFill>
                <a:effectLst>
                  <a:outerShdw blurRad="38100" dist="38100" dir="2700000" algn="tl">
                    <a:srgbClr val="000000">
                      <a:alpha val="43137"/>
                    </a:srgbClr>
                  </a:outerShdw>
                </a:effectLst>
              </a:rPr>
              <a:t>Elenco dei documenti</a:t>
            </a:r>
            <a:br>
              <a:rPr lang="it-IT" sz="3200" b="1" dirty="0" smtClean="0">
                <a:solidFill>
                  <a:srgbClr val="FFFF00"/>
                </a:solidFill>
                <a:effectLst>
                  <a:outerShdw blurRad="38100" dist="38100" dir="2700000" algn="tl">
                    <a:srgbClr val="000000">
                      <a:alpha val="43137"/>
                    </a:srgbClr>
                  </a:outerShdw>
                </a:effectLst>
              </a:rPr>
            </a:br>
            <a:endParaRPr sz="3200" b="1"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it-IT" dirty="0" smtClean="0"/>
              <a:t>Registro infortuni</a:t>
            </a:r>
          </a:p>
          <a:p>
            <a:r>
              <a:rPr lang="it-IT" dirty="0" smtClean="0"/>
              <a:t>Corso formativo RSPP per i datori di lavoro</a:t>
            </a:r>
          </a:p>
          <a:p>
            <a:r>
              <a:rPr lang="it-IT" dirty="0" smtClean="0"/>
              <a:t>Designati lotta antincendio, primo soccorso, emergenze (almeno 2) e corsi formativi specifici </a:t>
            </a:r>
          </a:p>
          <a:p>
            <a:r>
              <a:rPr lang="it-IT" dirty="0" smtClean="0"/>
              <a:t>Corso per RLS (effettuato in collaborazione con l’Organismo Paritetico di categoria, …..) </a:t>
            </a:r>
          </a:p>
          <a:p>
            <a:r>
              <a:rPr lang="it-IT" dirty="0" smtClean="0"/>
              <a:t>Protocollo di sorveglianza</a:t>
            </a:r>
          </a:p>
          <a:p>
            <a:r>
              <a:rPr lang="it-IT" dirty="0" smtClean="0"/>
              <a:t>Relazione periodica sulla sorveglianza sanitaria</a:t>
            </a:r>
          </a:p>
          <a:p>
            <a:r>
              <a:rPr lang="it-IT" dirty="0" smtClean="0"/>
              <a:t>Relazioni dei sopralluoghi negli ambienti di lavoro del medico competente</a:t>
            </a:r>
          </a:p>
          <a:p>
            <a:r>
              <a:rPr lang="it-IT" dirty="0" smtClean="0"/>
              <a:t>Verbali delle riunioni periodiche.</a:t>
            </a:r>
          </a:p>
          <a:p>
            <a:endParaRPr lang="en-US" dirty="0"/>
          </a:p>
        </p:txBody>
      </p:sp>
      <p:sp>
        <p:nvSpPr>
          <p:cNvPr id="2" name="Titolo 1"/>
          <p:cNvSpPr>
            <a:spLocks noGrp="1"/>
          </p:cNvSpPr>
          <p:nvPr>
            <p:ph type="title"/>
          </p:nvPr>
        </p:nvSpPr>
        <p:spPr/>
        <p:txBody>
          <a:bodyPr>
            <a:normAutofit/>
          </a:bodyPr>
          <a:lstStyle/>
          <a:p>
            <a:r>
              <a:rPr lang="it-IT" sz="3200" b="1" dirty="0" smtClean="0">
                <a:solidFill>
                  <a:srgbClr val="FFFF00"/>
                </a:solidFill>
                <a:effectLst>
                  <a:outerShdw blurRad="38100" dist="38100" dir="2700000" algn="tl">
                    <a:srgbClr val="000000">
                      <a:alpha val="43137"/>
                    </a:srgbClr>
                  </a:outerShdw>
                </a:effectLst>
              </a:rPr>
              <a:t>Elenco dei documenti</a:t>
            </a:r>
            <a:br>
              <a:rPr lang="it-IT" sz="3200" b="1" dirty="0" smtClean="0">
                <a:solidFill>
                  <a:srgbClr val="FFFF00"/>
                </a:solidFill>
                <a:effectLst>
                  <a:outerShdw blurRad="38100" dist="38100" dir="2700000" algn="tl">
                    <a:srgbClr val="000000">
                      <a:alpha val="43137"/>
                    </a:srgbClr>
                  </a:outerShdw>
                </a:effectLst>
              </a:rPr>
            </a:br>
            <a:endParaRPr sz="3200" b="1"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it-IT" b="1" dirty="0" smtClean="0"/>
              <a:t>L'uomo, stava lavorando alla manutenzione di un tir: sarebbe stato travolto in pieno dell'esplosione del serbatoio.</a:t>
            </a:r>
          </a:p>
          <a:p>
            <a:r>
              <a:rPr lang="it-IT" dirty="0" smtClean="0"/>
              <a:t>ULTIM'ORA - Un grave infortunio sul lavoro si è verificato questa mattina poco prima delle undici all'interno di un'autofficina di via </a:t>
            </a:r>
            <a:r>
              <a:rPr lang="it-IT" dirty="0" err="1" smtClean="0"/>
              <a:t>Isarco</a:t>
            </a:r>
            <a:r>
              <a:rPr lang="it-IT" dirty="0" smtClean="0"/>
              <a:t>, ad Aprilia, una traversa della 148 Pontina. Un operaio di 41 anni che stava lavorando alla manutenzione di un tir, sarebbe stato travolto in pieno dell'esplosione del serbatoio del mezzo pesante. I sanitari del 118, giunti immediatamente sul posto, hanno caricato il ferito a bordo a di un'ambulanza e l'hanno condotto in clinica, dove subito dopo un'eliambulanza ha tentato una disperata corsa verso un struttura sanitaria più attrezzata. L'uomo, purtroppo, è deceduto prima di arrivare in ospedale. Sul posto, anche i Carabinieri del Reparto Territoriale di Aprilia.</a:t>
            </a:r>
            <a:endParaRPr lang="en-US" dirty="0"/>
          </a:p>
        </p:txBody>
      </p:sp>
      <p:sp>
        <p:nvSpPr>
          <p:cNvPr id="2" name="Titolo 1"/>
          <p:cNvSpPr>
            <a:spLocks noGrp="1"/>
          </p:cNvSpPr>
          <p:nvPr>
            <p:ph type="title"/>
          </p:nvPr>
        </p:nvSpPr>
        <p:spPr/>
        <p:txBody>
          <a:bodyPr>
            <a:noAutofit/>
          </a:bodyPr>
          <a:lstStyle/>
          <a:p>
            <a:r>
              <a:rPr lang="it-IT" sz="2800" b="1" i="1" dirty="0" smtClean="0">
                <a:solidFill>
                  <a:schemeClr val="accent6">
                    <a:lumMod val="40000"/>
                    <a:lumOff val="60000"/>
                  </a:schemeClr>
                </a:solidFill>
                <a:effectLst>
                  <a:outerShdw blurRad="38100" dist="38100" dir="2700000" algn="tl">
                    <a:srgbClr val="000000">
                      <a:alpha val="43137"/>
                    </a:srgbClr>
                  </a:outerShdw>
                </a:effectLst>
              </a:rPr>
              <a:t>Grave infortunio in un'autofficina di via </a:t>
            </a:r>
            <a:r>
              <a:rPr lang="it-IT" sz="2800" b="1" i="1" dirty="0" err="1" smtClean="0">
                <a:solidFill>
                  <a:schemeClr val="accent6">
                    <a:lumMod val="40000"/>
                    <a:lumOff val="60000"/>
                  </a:schemeClr>
                </a:solidFill>
                <a:effectLst>
                  <a:outerShdw blurRad="38100" dist="38100" dir="2700000" algn="tl">
                    <a:srgbClr val="000000">
                      <a:alpha val="43137"/>
                    </a:srgbClr>
                  </a:outerShdw>
                </a:effectLst>
              </a:rPr>
              <a:t>Isarco</a:t>
            </a:r>
            <a:r>
              <a:rPr lang="it-IT" sz="2800" b="1" i="1" dirty="0" smtClean="0">
                <a:solidFill>
                  <a:schemeClr val="accent6">
                    <a:lumMod val="40000"/>
                    <a:lumOff val="60000"/>
                  </a:schemeClr>
                </a:solidFill>
                <a:effectLst>
                  <a:outerShdw blurRad="38100" dist="38100" dir="2700000" algn="tl">
                    <a:srgbClr val="000000">
                      <a:alpha val="43137"/>
                    </a:srgbClr>
                  </a:outerShdw>
                </a:effectLst>
              </a:rPr>
              <a:t>, ad Aprilia: morto un operaio di 41 anni.</a:t>
            </a:r>
            <a:endParaRPr sz="2800" b="1" i="1" smtClean="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4829180" cy="4525963"/>
          </a:xfrm>
        </p:spPr>
        <p:txBody>
          <a:bodyPr>
            <a:normAutofit/>
          </a:bodyPr>
          <a:lstStyle/>
          <a:p>
            <a:r>
              <a:rPr lang="it-IT" dirty="0"/>
              <a:t>Predisporre una zona di accettazione dove il cliente lascia l'autovettura che poi verrà presa in consegna dall'addetto. </a:t>
            </a:r>
          </a:p>
          <a:p>
            <a:r>
              <a:rPr lang="it-IT" dirty="0"/>
              <a:t>La zona di accettazione deve essere chiaramente segnalata, adeguatamente ventilata se interna, e riportare il cartello "ALT - spegnere il </a:t>
            </a:r>
            <a:r>
              <a:rPr lang="it-IT" dirty="0" smtClean="0"/>
              <a:t>motore“.</a:t>
            </a:r>
            <a:endParaRPr lang="en-US" dirty="0"/>
          </a:p>
        </p:txBody>
      </p:sp>
      <p:sp>
        <p:nvSpPr>
          <p:cNvPr id="2" name="Titolo 1"/>
          <p:cNvSpPr>
            <a:spLocks noGrp="1"/>
          </p:cNvSpPr>
          <p:nvPr>
            <p:ph type="title"/>
          </p:nvPr>
        </p:nvSpPr>
        <p:spPr/>
        <p:txBody>
          <a:bodyPr>
            <a:normAutofit fontScale="90000"/>
          </a:bodyPr>
          <a:lstStyle/>
          <a:p>
            <a:r>
              <a:rPr lang="it-IT" dirty="0" smtClean="0"/>
              <a:t>2 - ACCETTAZIONE DEGLI AUTOVEICOLI</a:t>
            </a:r>
            <a:endParaRPr lang="en-US" dirty="0"/>
          </a:p>
        </p:txBody>
      </p:sp>
      <p:pic>
        <p:nvPicPr>
          <p:cNvPr id="22530" name="Picture 2"/>
          <p:cNvPicPr>
            <a:picLocks noChangeAspect="1" noChangeArrowheads="1"/>
          </p:cNvPicPr>
          <p:nvPr/>
        </p:nvPicPr>
        <p:blipFill>
          <a:blip r:embed="rId2"/>
          <a:srcRect/>
          <a:stretch>
            <a:fillRect/>
          </a:stretch>
        </p:blipFill>
        <p:spPr bwMode="auto">
          <a:xfrm>
            <a:off x="5286380" y="1357298"/>
            <a:ext cx="3251203" cy="2169345"/>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9" name="Gruppo 8"/>
          <p:cNvGrpSpPr/>
          <p:nvPr/>
        </p:nvGrpSpPr>
        <p:grpSpPr>
          <a:xfrm>
            <a:off x="5715008" y="3786190"/>
            <a:ext cx="2571768" cy="2571768"/>
            <a:chOff x="5715008" y="3786190"/>
            <a:chExt cx="2571768" cy="2571768"/>
          </a:xfrm>
        </p:grpSpPr>
        <p:sp>
          <p:nvSpPr>
            <p:cNvPr id="8" name="Ovale 7"/>
            <p:cNvSpPr/>
            <p:nvPr/>
          </p:nvSpPr>
          <p:spPr>
            <a:xfrm>
              <a:off x="5929322" y="4000504"/>
              <a:ext cx="2071702" cy="20717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4"/>
            <p:cNvPicPr>
              <a:picLocks noChangeAspect="1" noChangeArrowheads="1"/>
            </p:cNvPicPr>
            <p:nvPr/>
          </p:nvPicPr>
          <p:blipFill>
            <a:blip r:embed="rId3"/>
            <a:srcRect/>
            <a:stretch>
              <a:fillRect/>
            </a:stretch>
          </p:blipFill>
          <p:spPr bwMode="auto">
            <a:xfrm>
              <a:off x="6215074" y="4572008"/>
              <a:ext cx="1800225" cy="1060450"/>
            </a:xfrm>
            <a:prstGeom prst="rect">
              <a:avLst/>
            </a:prstGeom>
            <a:noFill/>
            <a:ln w="9525">
              <a:noFill/>
              <a:miter lim="800000"/>
              <a:headEnd/>
              <a:tailEnd/>
            </a:ln>
            <a:effectLst/>
          </p:spPr>
        </p:pic>
        <p:sp>
          <p:nvSpPr>
            <p:cNvPr id="6" name="Simbolo &quot;divieto&quot; 5"/>
            <p:cNvSpPr/>
            <p:nvPr/>
          </p:nvSpPr>
          <p:spPr>
            <a:xfrm>
              <a:off x="5715008" y="3786190"/>
              <a:ext cx="2571768" cy="2571768"/>
            </a:xfrm>
            <a:prstGeom prst="noSmoking">
              <a:avLst>
                <a:gd name="adj" fmla="val 112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4614866" cy="4572000"/>
          </a:xfrm>
        </p:spPr>
        <p:txBody>
          <a:bodyPr>
            <a:normAutofit/>
          </a:bodyPr>
          <a:lstStyle/>
          <a:p>
            <a:r>
              <a:rPr lang="it-IT" dirty="0" smtClean="0"/>
              <a:t>Predisporre </a:t>
            </a:r>
            <a:r>
              <a:rPr lang="it-IT" dirty="0"/>
              <a:t>e segnalare percorsi sicuri per i pedoni, separati dai percorsi per i veicoli.</a:t>
            </a:r>
          </a:p>
          <a:p>
            <a:r>
              <a:rPr lang="it-IT" i="1" dirty="0">
                <a:solidFill>
                  <a:srgbClr val="FFC000"/>
                </a:solidFill>
                <a:effectLst>
                  <a:outerShdw blurRad="38100" dist="38100" dir="2700000" algn="tl">
                    <a:srgbClr val="000000">
                      <a:alpha val="43137"/>
                    </a:srgbClr>
                  </a:outerShdw>
                </a:effectLst>
              </a:rPr>
              <a:t>Vietare l’ingresso ai non addetti ai lavori anche con segnaletica.</a:t>
            </a:r>
          </a:p>
          <a:p>
            <a:endParaRPr lang="en-US" dirty="0"/>
          </a:p>
        </p:txBody>
      </p:sp>
      <p:sp>
        <p:nvSpPr>
          <p:cNvPr id="2" name="Titolo 1"/>
          <p:cNvSpPr>
            <a:spLocks noGrp="1"/>
          </p:cNvSpPr>
          <p:nvPr>
            <p:ph type="title"/>
          </p:nvPr>
        </p:nvSpPr>
        <p:spPr/>
        <p:txBody>
          <a:bodyPr>
            <a:normAutofit fontScale="90000"/>
          </a:bodyPr>
          <a:lstStyle/>
          <a:p>
            <a:r>
              <a:rPr lang="it-IT" dirty="0" smtClean="0"/>
              <a:t>2 - ACCETTAZIONE DEGLI AUTOVEICOLI</a:t>
            </a:r>
            <a:endParaRPr lang="en-US" dirty="0"/>
          </a:p>
        </p:txBody>
      </p:sp>
      <p:pic>
        <p:nvPicPr>
          <p:cNvPr id="23554" name="Picture 2"/>
          <p:cNvPicPr>
            <a:picLocks noChangeAspect="1" noChangeArrowheads="1"/>
          </p:cNvPicPr>
          <p:nvPr/>
        </p:nvPicPr>
        <p:blipFill>
          <a:blip r:embed="rId2"/>
          <a:srcRect/>
          <a:stretch>
            <a:fillRect/>
          </a:stretch>
        </p:blipFill>
        <p:spPr bwMode="auto">
          <a:xfrm>
            <a:off x="5834410" y="1571612"/>
            <a:ext cx="2723815" cy="40719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534</TotalTime>
  <Words>3491</Words>
  <Application>Microsoft Office PowerPoint</Application>
  <PresentationFormat>Presentazione su schermo (4:3)</PresentationFormat>
  <Paragraphs>227</Paragraphs>
  <Slides>79</Slides>
  <Notes>0</Notes>
  <HiddenSlides>0</HiddenSlides>
  <MMClips>0</MMClips>
  <ScaleCrop>false</ScaleCrop>
  <HeadingPairs>
    <vt:vector size="4" baseType="variant">
      <vt:variant>
        <vt:lpstr>Tema</vt:lpstr>
      </vt:variant>
      <vt:variant>
        <vt:i4>1</vt:i4>
      </vt:variant>
      <vt:variant>
        <vt:lpstr>Titoli diapositive</vt:lpstr>
      </vt:variant>
      <vt:variant>
        <vt:i4>79</vt:i4>
      </vt:variant>
    </vt:vector>
  </HeadingPairs>
  <TitlesOfParts>
    <vt:vector size="80" baseType="lpstr">
      <vt:lpstr>Carta</vt:lpstr>
      <vt:lpstr>Presentazione standard di PowerPoint</vt:lpstr>
      <vt:lpstr>Scoppia l'officina, meccanico ustionato</vt:lpstr>
      <vt:lpstr>Scoppia l'officina, meccanico ustionato</vt:lpstr>
      <vt:lpstr>1 - Intervento in strada su autoveicolo guasto ….</vt:lpstr>
      <vt:lpstr>Presentazione standard di PowerPoint</vt:lpstr>
      <vt:lpstr>Presentazione standard di PowerPoint</vt:lpstr>
      <vt:lpstr>Presentazione standard di PowerPoint</vt:lpstr>
      <vt:lpstr>2 - ACCETTAZIONE DEGLI AUTOVEICOLI</vt:lpstr>
      <vt:lpstr>2 - ACCETTAZIONE DEGLI AUTOVEICOLI</vt:lpstr>
      <vt:lpstr>Presentazione standard di PowerPoint</vt:lpstr>
      <vt:lpstr>2 - ACCETTAZIONE DEGLI AUTOVEICOLI</vt:lpstr>
      <vt:lpstr>2 - ACCETTAZIONE DEGLI AUTOVEICOLI</vt:lpstr>
      <vt:lpstr>3 - ISPEZIONE E DIAGNOSI DEL VEICOLO</vt:lpstr>
      <vt:lpstr>3 - ISPEZIONE E DIAGNOSI DEL VEICOLO</vt:lpstr>
      <vt:lpstr>3 - ISPEZIONE E DIAGNOSI DEL VEICOLO</vt:lpstr>
      <vt:lpstr>3 - ISPEZIONE E DIAGNOSI DEL VEICOLO</vt:lpstr>
      <vt:lpstr>Presentazione standard di PowerPoint</vt:lpstr>
      <vt:lpstr>Presentazione standard di PowerPoint</vt:lpstr>
      <vt:lpstr>Presentazione standard di PowerPoint</vt:lpstr>
      <vt:lpstr>4 - ISPEZIONE E DIAGNOSI DEL VEICOLO DALLA FOSSA</vt:lpstr>
      <vt:lpstr>Presentazione standard di PowerPoint</vt:lpstr>
      <vt:lpstr>4 - ISPEZIONE E DIAGNOSI DEL VEICOLO DALLA FOSSA</vt:lpstr>
      <vt:lpstr>4 - ISPEZIONE E DIAGNOSI DEL VEICOLO DALLA FOSSA</vt:lpstr>
      <vt:lpstr>Presentazione standard di PowerPoint</vt:lpstr>
      <vt:lpstr>4 - ISPEZIONE E DIAGNOSI DEL VEICOLO DALLA FOSSA</vt:lpstr>
      <vt:lpstr>Presentazione standard di PowerPoint</vt:lpstr>
      <vt:lpstr>5 - ISPEZIONE E DIAGNOSI TRAMITE SOLLEVAMENTO</vt:lpstr>
      <vt:lpstr>Presentazione standard di PowerPoint</vt:lpstr>
      <vt:lpstr>5 - ISPEZIONE E DIAGNOSI TRAMITE SOLLEVAMENTO</vt:lpstr>
      <vt:lpstr>Schiacciato dal bus che stava riparando. Ferito un operaio 52enne</vt:lpstr>
      <vt:lpstr>6 - COLLAUDO DEL VEICOLO (REVISIONE PERIODICA DI LEGGE)</vt:lpstr>
      <vt:lpstr>7 - ANALISI DEI GAS DI SCARICO</vt:lpstr>
      <vt:lpstr>Presentazione standard di PowerPoint</vt:lpstr>
      <vt:lpstr>8 - INTERVENTI SU MOTORE E ORGANI DI TRASMISSIONE </vt:lpstr>
      <vt:lpstr>Presentazione standard di PowerPoint</vt:lpstr>
      <vt:lpstr>9 - CONTROLLO E RIPARAZIONE IMPIANTO FRENANTE</vt:lpstr>
      <vt:lpstr>9 - CONTROLLO E RIPARAZIONE IMPIANTO FRENANTE</vt:lpstr>
      <vt:lpstr>10 - INTERVENTI SU SOSPENSIONI (AMMORTIZZATORI)</vt:lpstr>
      <vt:lpstr>11 - SOSTITUZIONE LIQUIDI, FILTRI, CANDELE</vt:lpstr>
      <vt:lpstr>12 - INTERVENTI SU IMPIANTO ELETTRICO, …</vt:lpstr>
      <vt:lpstr>Presentazione standard di PowerPoint</vt:lpstr>
      <vt:lpstr>12 - INTERVENTI SU IMPIANTO ELETTRICO, …</vt:lpstr>
      <vt:lpstr>12 - INTERVENTI SU IMPIANTO ELETTRICO, …</vt:lpstr>
      <vt:lpstr>12 - INTERVENTI SU IMPIANTO ELETTRICO, …</vt:lpstr>
      <vt:lpstr>Presentazione standard di PowerPoint</vt:lpstr>
      <vt:lpstr>12 - INTERVENTI SU IMPIANTO ELETTRICO, …</vt:lpstr>
      <vt:lpstr>12 - INTERVENTI SU IMPIANTO ELETTRICO, …</vt:lpstr>
      <vt:lpstr>13 - INTERVENTI SULL'IMPIANTO DI CLIMATIZZAZIONE</vt:lpstr>
      <vt:lpstr>14 - INTERVENTI SU CARBURATORI, INIETTORI …</vt:lpstr>
      <vt:lpstr>14 - INTERVENTI SU CARBURATORI, INIETTORI …</vt:lpstr>
      <vt:lpstr>15 - INTERVENTI SU AIRBAG</vt:lpstr>
      <vt:lpstr>16 - LAVAGGIO PEZZI DI MOTORI E CARBURATORI</vt:lpstr>
      <vt:lpstr>16 - LAVAGGIO PEZZI DI MOTORI E CARBURATORI</vt:lpstr>
      <vt:lpstr>Presentazione standard di PowerPoint</vt:lpstr>
      <vt:lpstr>17 - LAVORAZIONI MECCANICHE ALLE MACCHINE UTENSILI …</vt:lpstr>
      <vt:lpstr>17 - LAVORAZIONI MECCANICHE ALLE MACCHINE UTENSILI …</vt:lpstr>
      <vt:lpstr>17 - LAVORAZIONI MECCANICHE ALLE MACCHINE UTENSILI …</vt:lpstr>
      <vt:lpstr>Presentazione standard di PowerPoint</vt:lpstr>
      <vt:lpstr>17 - LAVORAZIONI MECCANICHE ALLE MACCHINE UTENSILI …</vt:lpstr>
      <vt:lpstr>Presentazione standard di PowerPoint</vt:lpstr>
      <vt:lpstr>17 - LAVORAZIONI MECCANICHE ALLE MACCHINE UTENSILI …</vt:lpstr>
      <vt:lpstr>17 - LAVORAZIONI MECCANICHE ALLE MACCHINE UTENSILI …</vt:lpstr>
      <vt:lpstr>17 - LAVORAZIONI MECCANICHE ALLE MACCHINE UTENSILI …</vt:lpstr>
      <vt:lpstr>18 - LAVORI IN ALTEZZA</vt:lpstr>
      <vt:lpstr>19 - RIPARAZIONE E SOSTITUZIONE PNEUMATICI</vt:lpstr>
      <vt:lpstr>Presentazione standard di PowerPoint</vt:lpstr>
      <vt:lpstr>Presentazione standard di PowerPoint</vt:lpstr>
      <vt:lpstr>Presentazione standard di PowerPoint</vt:lpstr>
      <vt:lpstr>19 - RIPARAZIONE E SOSTITUZIONE PNEUMATICI</vt:lpstr>
      <vt:lpstr>Presentazione standard di PowerPoint</vt:lpstr>
      <vt:lpstr>Presentazione standard di PowerPoint</vt:lpstr>
      <vt:lpstr>Principali rischi</vt:lpstr>
      <vt:lpstr>Informazione e formazione dei lavoratori dei loro rappresentanti e del datore di lavoro</vt:lpstr>
      <vt:lpstr> Divieto di fumo </vt:lpstr>
      <vt:lpstr>Divieto di consumo di bevande alcoliche </vt:lpstr>
      <vt:lpstr>Elenco dei documenti </vt:lpstr>
      <vt:lpstr>Elenco dei documenti </vt:lpstr>
      <vt:lpstr>Elenco dei documenti </vt:lpstr>
      <vt:lpstr>Grave infortunio in un'autofficina di via Isarco, ad Aprilia: morto un operaio di 41 anni.</vt:lpstr>
    </vt:vector>
  </TitlesOfParts>
  <Company>p2p-links.com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ianos</dc:creator>
  <cp:lastModifiedBy>SILVANA</cp:lastModifiedBy>
  <cp:revision>83</cp:revision>
  <dcterms:created xsi:type="dcterms:W3CDTF">2013-07-09T08:41:26Z</dcterms:created>
  <dcterms:modified xsi:type="dcterms:W3CDTF">2014-11-17T12:21:09Z</dcterms:modified>
</cp:coreProperties>
</file>